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54" r:id="rId2"/>
    <p:sldId id="335" r:id="rId3"/>
    <p:sldId id="363" r:id="rId4"/>
    <p:sldId id="358" r:id="rId5"/>
    <p:sldId id="366" r:id="rId6"/>
    <p:sldId id="359" r:id="rId7"/>
    <p:sldId id="367" r:id="rId8"/>
    <p:sldId id="360" r:id="rId9"/>
    <p:sldId id="368" r:id="rId10"/>
    <p:sldId id="369" r:id="rId11"/>
    <p:sldId id="370" r:id="rId12"/>
    <p:sldId id="361" r:id="rId13"/>
  </p:sldIdLst>
  <p:sldSz cx="9144000" cy="6858000" type="screen4x3"/>
  <p:notesSz cx="6669088"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1" autoAdjust="0"/>
    <p:restoredTop sz="94255" autoAdjust="0"/>
  </p:normalViewPr>
  <p:slideViewPr>
    <p:cSldViewPr>
      <p:cViewPr varScale="1">
        <p:scale>
          <a:sx n="102" d="100"/>
          <a:sy n="102" d="100"/>
        </p:scale>
        <p:origin x="-13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E45C3-B145-451E-9C97-65CC412257B1}" type="doc">
      <dgm:prSet loTypeId="urn:microsoft.com/office/officeart/2005/8/layout/rings+Icon" loCatId="relationship" qsTypeId="urn:microsoft.com/office/officeart/2005/8/quickstyle/simple1" qsCatId="simple" csTypeId="urn:microsoft.com/office/officeart/2005/8/colors/colorful1#1" csCatId="colorful" phldr="1"/>
      <dgm:spPr/>
      <dgm:t>
        <a:bodyPr/>
        <a:lstStyle/>
        <a:p>
          <a:endParaRPr lang="hr-HR"/>
        </a:p>
      </dgm:t>
    </dgm:pt>
    <dgm:pt modelId="{52B6E948-C4BC-466A-997B-B2AED6795C5F}">
      <dgm:prSet custT="1"/>
      <dgm:spPr>
        <a:solidFill>
          <a:schemeClr val="tx2">
            <a:lumMod val="20000"/>
            <a:lumOff val="80000"/>
          </a:schemeClr>
        </a:solidFill>
        <a:ln>
          <a:solidFill>
            <a:schemeClr val="tx2">
              <a:lumMod val="40000"/>
              <a:lumOff val="60000"/>
            </a:schemeClr>
          </a:solidFill>
        </a:ln>
      </dgm:spPr>
      <dgm:t>
        <a:bodyPr/>
        <a:lstStyle/>
        <a:p>
          <a:pPr marL="0" indent="0" algn="ctr" rtl="0">
            <a:lnSpc>
              <a:spcPct val="90000"/>
            </a:lnSpc>
          </a:pPr>
          <a:endParaRPr lang="mk-MK" sz="1800" b="1" dirty="0">
            <a:solidFill>
              <a:schemeClr val="bg1"/>
            </a:solidFill>
          </a:endParaRPr>
        </a:p>
        <a:p>
          <a:pPr marL="0" indent="0" algn="ctr" rtl="0">
            <a:lnSpc>
              <a:spcPct val="100000"/>
            </a:lnSpc>
          </a:pPr>
          <a:r>
            <a:rPr lang="mk-MK" sz="1700" b="0" dirty="0">
              <a:solidFill>
                <a:schemeClr val="tx1"/>
              </a:solidFill>
            </a:rPr>
            <a:t>НОРМАТИВНА, ИНСТИТУЦИОНАЛНА И ФИНАНСИСКА РАМКА ЗА РАЗВОЈ НА ГРАЃАНСКИОТ СЕКТОР</a:t>
          </a:r>
          <a:endParaRPr lang="hr-HR" sz="1700" b="0" dirty="0">
            <a:solidFill>
              <a:schemeClr val="tx1"/>
            </a:solidFill>
          </a:endParaRPr>
        </a:p>
        <a:p>
          <a:pPr marL="0" indent="0" algn="l" rtl="0">
            <a:lnSpc>
              <a:spcPct val="90000"/>
            </a:lnSpc>
          </a:pPr>
          <a:endParaRPr lang="hr-HR" sz="2000" dirty="0">
            <a:solidFill>
              <a:schemeClr val="bg1"/>
            </a:solidFill>
          </a:endParaRPr>
        </a:p>
      </dgm:t>
    </dgm:pt>
    <dgm:pt modelId="{A0F255B3-0FAF-40FF-A7F8-06A454D1641A}" type="parTrans" cxnId="{B1D5101D-1FD3-4AD4-83DD-2EE62B625F33}">
      <dgm:prSet/>
      <dgm:spPr/>
      <dgm:t>
        <a:bodyPr/>
        <a:lstStyle/>
        <a:p>
          <a:endParaRPr lang="hr-HR"/>
        </a:p>
      </dgm:t>
    </dgm:pt>
    <dgm:pt modelId="{3DC4C02C-4CD5-4571-AAD3-B74EF8236DBC}" type="sibTrans" cxnId="{B1D5101D-1FD3-4AD4-83DD-2EE62B625F33}">
      <dgm:prSet/>
      <dgm:spPr/>
      <dgm:t>
        <a:bodyPr/>
        <a:lstStyle/>
        <a:p>
          <a:endParaRPr lang="hr-HR"/>
        </a:p>
      </dgm:t>
    </dgm:pt>
    <dgm:pt modelId="{517DAD5A-7381-4EDE-8688-117DBE4CF154}">
      <dgm:prSet custT="1"/>
      <dgm:spPr>
        <a:solidFill>
          <a:schemeClr val="accent3">
            <a:lumMod val="60000"/>
            <a:lumOff val="40000"/>
            <a:alpha val="50000"/>
          </a:schemeClr>
        </a:solidFill>
      </dgm:spPr>
      <dgm:t>
        <a:bodyPr/>
        <a:lstStyle/>
        <a:p>
          <a:pPr marL="180975"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p>
          <a:pPr marL="180975"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p>
          <a:pPr marL="180975" marR="0" lvl="0" indent="0" algn="ctr" defTabSz="914400" rtl="0" eaLnBrk="1" fontAlgn="auto" latinLnBrk="0" hangingPunct="1">
            <a:lnSpc>
              <a:spcPct val="100000"/>
            </a:lnSpc>
            <a:spcBef>
              <a:spcPts val="0"/>
            </a:spcBef>
            <a:spcAft>
              <a:spcPts val="0"/>
            </a:spcAft>
            <a:buClrTx/>
            <a:buSzTx/>
            <a:buFontTx/>
            <a:buNone/>
            <a:tabLst/>
            <a:defRPr/>
          </a:pPr>
          <a:r>
            <a:rPr lang="mk-MK" sz="1700" b="0" dirty="0"/>
            <a:t>ГРАЃАНСКИОТ СЕКТОР КАКО ЧИНИТЕЛ ВО </a:t>
          </a:r>
          <a:r>
            <a:rPr lang="mk-MK" sz="1700" b="0" dirty="0" smtClean="0"/>
            <a:t>СОЦИЈАЛНО </a:t>
          </a:r>
          <a:r>
            <a:rPr lang="mk-MK" sz="1700" b="0" dirty="0"/>
            <a:t>– ЕКОНОМСКИОТ РАЗВОЈ</a:t>
          </a:r>
          <a:endParaRPr lang="hr-HR" sz="1700" b="0" dirty="0"/>
        </a:p>
        <a:p>
          <a:pPr marL="180975" lvl="0" indent="0" algn="l" defTabSz="889000" rtl="0">
            <a:lnSpc>
              <a:spcPct val="90000"/>
            </a:lnSpc>
            <a:spcBef>
              <a:spcPct val="0"/>
            </a:spcBef>
            <a:spcAft>
              <a:spcPct val="35000"/>
            </a:spcAft>
          </a:pPr>
          <a:endParaRPr lang="hr-HR" sz="2000" dirty="0"/>
        </a:p>
      </dgm:t>
    </dgm:pt>
    <dgm:pt modelId="{BA8032B2-949F-4526-A25C-EA3D5AA083D8}" type="parTrans" cxnId="{792397C0-2740-4348-9365-FA065B5A32BB}">
      <dgm:prSet/>
      <dgm:spPr/>
      <dgm:t>
        <a:bodyPr/>
        <a:lstStyle/>
        <a:p>
          <a:endParaRPr lang="hr-HR"/>
        </a:p>
      </dgm:t>
    </dgm:pt>
    <dgm:pt modelId="{A0A4F749-3566-45C9-93AA-D95C773193B3}" type="sibTrans" cxnId="{792397C0-2740-4348-9365-FA065B5A32BB}">
      <dgm:prSet/>
      <dgm:spPr/>
      <dgm:t>
        <a:bodyPr/>
        <a:lstStyle/>
        <a:p>
          <a:endParaRPr lang="hr-HR"/>
        </a:p>
      </dgm:t>
    </dgm:pt>
    <dgm:pt modelId="{01810540-CB2B-4D48-9719-ABB999659F5D}">
      <dgm:prSet custT="1"/>
      <dgm:spPr>
        <a:solidFill>
          <a:schemeClr val="accent6">
            <a:lumMod val="60000"/>
            <a:lumOff val="40000"/>
            <a:alpha val="50000"/>
          </a:schemeClr>
        </a:solidFill>
      </dgm:spPr>
      <dgm:t>
        <a:bodyPr/>
        <a:lstStyle/>
        <a:p>
          <a:pPr marL="180975" indent="0" algn="l" rtl="0">
            <a:lnSpc>
              <a:spcPct val="90000"/>
            </a:lnSpc>
          </a:pPr>
          <a:endParaRPr lang="mk-MK" sz="1500" b="1" dirty="0">
            <a:solidFill>
              <a:schemeClr val="bg1"/>
            </a:solidFill>
          </a:endParaRPr>
        </a:p>
        <a:p>
          <a:pPr marL="180975" indent="0" algn="ctr" rtl="0">
            <a:lnSpc>
              <a:spcPct val="100000"/>
            </a:lnSpc>
          </a:pPr>
          <a:r>
            <a:rPr lang="mk-MK" sz="1500" b="0" dirty="0">
              <a:solidFill>
                <a:schemeClr val="tx1"/>
              </a:solidFill>
            </a:rPr>
            <a:t>ДЕМОКРАТИЗАЦИЈА, АКТИВНО УЧЕСТВО НА ГРАЃАНСКИОТ СЕКТОР ВО ОПШТЕСТВЕНИТЕ </a:t>
          </a:r>
          <a:r>
            <a:rPr lang="mk-MK" sz="1500" b="0" dirty="0" smtClean="0">
              <a:solidFill>
                <a:schemeClr val="tx1"/>
              </a:solidFill>
            </a:rPr>
            <a:t>ПРОЦЕСИ, ВО КРЕИРАЊЕТО И СЛЕДЕЊЕТО </a:t>
          </a:r>
          <a:r>
            <a:rPr lang="mk-MK" sz="1500" b="0" dirty="0">
              <a:solidFill>
                <a:schemeClr val="tx1"/>
              </a:solidFill>
            </a:rPr>
            <a:t>НА ПОЛИТИКИТЕ, СО ПОСЕБЕН ФОРКУС НА ПРОЦЕСОТ НА </a:t>
          </a:r>
          <a:r>
            <a:rPr lang="mk-MK" sz="1500" b="0" dirty="0" smtClean="0">
              <a:solidFill>
                <a:schemeClr val="tx1"/>
              </a:solidFill>
            </a:rPr>
            <a:t>ИНТЕГРАЦИЈА </a:t>
          </a:r>
          <a:r>
            <a:rPr lang="mk-MK" sz="1500" b="0" dirty="0">
              <a:solidFill>
                <a:schemeClr val="tx1"/>
              </a:solidFill>
            </a:rPr>
            <a:t>ВО ЕУ</a:t>
          </a:r>
          <a:endParaRPr lang="hr-HR" sz="1500" b="0" dirty="0">
            <a:solidFill>
              <a:schemeClr val="tx1"/>
            </a:solidFill>
          </a:endParaRPr>
        </a:p>
        <a:p>
          <a:pPr marL="180975" indent="0" algn="l" rtl="0">
            <a:lnSpc>
              <a:spcPct val="90000"/>
            </a:lnSpc>
          </a:pPr>
          <a:endParaRPr lang="hr-HR" sz="2000" b="1" dirty="0">
            <a:solidFill>
              <a:schemeClr val="bg1"/>
            </a:solidFill>
          </a:endParaRPr>
        </a:p>
      </dgm:t>
    </dgm:pt>
    <dgm:pt modelId="{300F19B7-63C8-47C0-A1DE-96ACE705E5B2}" type="parTrans" cxnId="{29FD3975-3E0C-4F4F-8D14-0DA27696ED6C}">
      <dgm:prSet/>
      <dgm:spPr/>
      <dgm:t>
        <a:bodyPr/>
        <a:lstStyle/>
        <a:p>
          <a:endParaRPr lang="hr-HR"/>
        </a:p>
      </dgm:t>
    </dgm:pt>
    <dgm:pt modelId="{AE91852C-A52B-4BBE-A1BF-94A81C9EAFDB}" type="sibTrans" cxnId="{29FD3975-3E0C-4F4F-8D14-0DA27696ED6C}">
      <dgm:prSet/>
      <dgm:spPr/>
      <dgm:t>
        <a:bodyPr/>
        <a:lstStyle/>
        <a:p>
          <a:endParaRPr lang="hr-HR"/>
        </a:p>
      </dgm:t>
    </dgm:pt>
    <dgm:pt modelId="{2DA72E1B-C89B-4796-BECC-5D30E371A681}" type="pres">
      <dgm:prSet presAssocID="{F53E45C3-B145-451E-9C97-65CC412257B1}" presName="Name0" presStyleCnt="0">
        <dgm:presLayoutVars>
          <dgm:chMax val="7"/>
          <dgm:dir/>
          <dgm:resizeHandles val="exact"/>
        </dgm:presLayoutVars>
      </dgm:prSet>
      <dgm:spPr/>
      <dgm:t>
        <a:bodyPr/>
        <a:lstStyle/>
        <a:p>
          <a:endParaRPr lang="mk-MK"/>
        </a:p>
      </dgm:t>
    </dgm:pt>
    <dgm:pt modelId="{8CF0A614-1036-425C-8FC0-B425D502AB0E}" type="pres">
      <dgm:prSet presAssocID="{F53E45C3-B145-451E-9C97-65CC412257B1}" presName="ellipse1" presStyleLbl="vennNode1" presStyleIdx="0" presStyleCnt="3" custLinFactNeighborX="-4226">
        <dgm:presLayoutVars>
          <dgm:bulletEnabled val="1"/>
        </dgm:presLayoutVars>
      </dgm:prSet>
      <dgm:spPr/>
      <dgm:t>
        <a:bodyPr/>
        <a:lstStyle/>
        <a:p>
          <a:endParaRPr lang="mk-MK"/>
        </a:p>
      </dgm:t>
    </dgm:pt>
    <dgm:pt modelId="{6B9A9222-F930-4262-92D6-B3CE32A06D68}" type="pres">
      <dgm:prSet presAssocID="{F53E45C3-B145-451E-9C97-65CC412257B1}" presName="ellipse2" presStyleLbl="vennNode1" presStyleIdx="1" presStyleCnt="3" custLinFactNeighborX="-15779">
        <dgm:presLayoutVars>
          <dgm:bulletEnabled val="1"/>
        </dgm:presLayoutVars>
      </dgm:prSet>
      <dgm:spPr/>
      <dgm:t>
        <a:bodyPr/>
        <a:lstStyle/>
        <a:p>
          <a:endParaRPr lang="mk-MK"/>
        </a:p>
      </dgm:t>
    </dgm:pt>
    <dgm:pt modelId="{7F63D858-B25A-4B41-B395-C89FB94A8832}" type="pres">
      <dgm:prSet presAssocID="{F53E45C3-B145-451E-9C97-65CC412257B1}" presName="ellipse3" presStyleLbl="vennNode1" presStyleIdx="2" presStyleCnt="3" custLinFactNeighborX="-22574">
        <dgm:presLayoutVars>
          <dgm:bulletEnabled val="1"/>
        </dgm:presLayoutVars>
      </dgm:prSet>
      <dgm:spPr/>
      <dgm:t>
        <a:bodyPr/>
        <a:lstStyle/>
        <a:p>
          <a:endParaRPr lang="mk-MK"/>
        </a:p>
      </dgm:t>
    </dgm:pt>
  </dgm:ptLst>
  <dgm:cxnLst>
    <dgm:cxn modelId="{F655A5F5-5A58-4055-8A22-D7244A92FEF2}" type="presOf" srcId="{01810540-CB2B-4D48-9719-ABB999659F5D}" destId="{7F63D858-B25A-4B41-B395-C89FB94A8832}" srcOrd="0" destOrd="0" presId="urn:microsoft.com/office/officeart/2005/8/layout/rings+Icon"/>
    <dgm:cxn modelId="{E04DCBB1-AA73-4991-AECB-DDFC38237DBD}" type="presOf" srcId="{52B6E948-C4BC-466A-997B-B2AED6795C5F}" destId="{8CF0A614-1036-425C-8FC0-B425D502AB0E}" srcOrd="0" destOrd="0" presId="urn:microsoft.com/office/officeart/2005/8/layout/rings+Icon"/>
    <dgm:cxn modelId="{B1D5101D-1FD3-4AD4-83DD-2EE62B625F33}" srcId="{F53E45C3-B145-451E-9C97-65CC412257B1}" destId="{52B6E948-C4BC-466A-997B-B2AED6795C5F}" srcOrd="0" destOrd="0" parTransId="{A0F255B3-0FAF-40FF-A7F8-06A454D1641A}" sibTransId="{3DC4C02C-4CD5-4571-AAD3-B74EF8236DBC}"/>
    <dgm:cxn modelId="{107E8EB7-0C73-41F4-9BE3-158201E7FC2B}" type="presOf" srcId="{F53E45C3-B145-451E-9C97-65CC412257B1}" destId="{2DA72E1B-C89B-4796-BECC-5D30E371A681}" srcOrd="0" destOrd="0" presId="urn:microsoft.com/office/officeart/2005/8/layout/rings+Icon"/>
    <dgm:cxn modelId="{29FD3975-3E0C-4F4F-8D14-0DA27696ED6C}" srcId="{F53E45C3-B145-451E-9C97-65CC412257B1}" destId="{01810540-CB2B-4D48-9719-ABB999659F5D}" srcOrd="2" destOrd="0" parTransId="{300F19B7-63C8-47C0-A1DE-96ACE705E5B2}" sibTransId="{AE91852C-A52B-4BBE-A1BF-94A81C9EAFDB}"/>
    <dgm:cxn modelId="{6CC9222B-4130-4B5B-B3C9-CEF14E444C51}" type="presOf" srcId="{517DAD5A-7381-4EDE-8688-117DBE4CF154}" destId="{6B9A9222-F930-4262-92D6-B3CE32A06D68}" srcOrd="0" destOrd="0" presId="urn:microsoft.com/office/officeart/2005/8/layout/rings+Icon"/>
    <dgm:cxn modelId="{792397C0-2740-4348-9365-FA065B5A32BB}" srcId="{F53E45C3-B145-451E-9C97-65CC412257B1}" destId="{517DAD5A-7381-4EDE-8688-117DBE4CF154}" srcOrd="1" destOrd="0" parTransId="{BA8032B2-949F-4526-A25C-EA3D5AA083D8}" sibTransId="{A0A4F749-3566-45C9-93AA-D95C773193B3}"/>
    <dgm:cxn modelId="{28A090C2-ABCC-4109-BC2D-EF1BB8500EE5}" type="presParOf" srcId="{2DA72E1B-C89B-4796-BECC-5D30E371A681}" destId="{8CF0A614-1036-425C-8FC0-B425D502AB0E}" srcOrd="0" destOrd="0" presId="urn:microsoft.com/office/officeart/2005/8/layout/rings+Icon"/>
    <dgm:cxn modelId="{C53C8DD9-41AD-48D9-895F-CD7E7DC0596F}" type="presParOf" srcId="{2DA72E1B-C89B-4796-BECC-5D30E371A681}" destId="{6B9A9222-F930-4262-92D6-B3CE32A06D68}" srcOrd="1" destOrd="0" presId="urn:microsoft.com/office/officeart/2005/8/layout/rings+Icon"/>
    <dgm:cxn modelId="{A0BE1406-225A-4171-A8AE-DCF1BA68C8A6}" type="presParOf" srcId="{2DA72E1B-C89B-4796-BECC-5D30E371A681}" destId="{7F63D858-B25A-4B41-B395-C89FB94A8832}" srcOrd="2" destOrd="0" presId="urn:microsoft.com/office/officeart/2005/8/layout/rings+Icon"/>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F0A614-1036-425C-8FC0-B425D502AB0E}">
      <dsp:nvSpPr>
        <dsp:cNvPr id="0" name=""/>
        <dsp:cNvSpPr/>
      </dsp:nvSpPr>
      <dsp:spPr>
        <a:xfrm>
          <a:off x="1116544" y="0"/>
          <a:ext cx="3066582" cy="3066538"/>
        </a:xfrm>
        <a:prstGeom prst="ellipse">
          <a:avLst/>
        </a:prstGeom>
        <a:solidFill>
          <a:schemeClr val="tx2">
            <a:lumMod val="20000"/>
            <a:lumOff val="80000"/>
          </a:schemeClr>
        </a:solidFill>
        <a:ln w="25400" cap="flat" cmpd="sng" algn="ctr">
          <a:solidFill>
            <a:schemeClr val="tx2">
              <a:lumMod val="40000"/>
              <a:lumOff val="6000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pPr>
          <a:endParaRPr lang="mk-MK" sz="1800" b="1" kern="1200" dirty="0">
            <a:solidFill>
              <a:schemeClr val="bg1"/>
            </a:solidFill>
          </a:endParaRPr>
        </a:p>
        <a:p>
          <a:pPr marL="0" lvl="0" indent="0" algn="ctr" defTabSz="800100" rtl="0">
            <a:lnSpc>
              <a:spcPct val="100000"/>
            </a:lnSpc>
            <a:spcBef>
              <a:spcPct val="0"/>
            </a:spcBef>
            <a:spcAft>
              <a:spcPct val="35000"/>
            </a:spcAft>
          </a:pPr>
          <a:r>
            <a:rPr lang="mk-MK" sz="1700" b="0" kern="1200" dirty="0">
              <a:solidFill>
                <a:schemeClr val="tx1"/>
              </a:solidFill>
            </a:rPr>
            <a:t>НОРМАТИВНА, ИНСТИТУЦИОНАЛНА И ФИНАНСИСКА РАМКА ЗА РАЗВОЈ НА ГРАЃАНСКИОТ СЕКТОР</a:t>
          </a:r>
          <a:endParaRPr lang="hr-HR" sz="1700" b="0" kern="1200" dirty="0">
            <a:solidFill>
              <a:schemeClr val="tx1"/>
            </a:solidFill>
          </a:endParaRPr>
        </a:p>
        <a:p>
          <a:pPr marL="0" lvl="0" indent="0" algn="l" defTabSz="800100" rtl="0">
            <a:lnSpc>
              <a:spcPct val="90000"/>
            </a:lnSpc>
            <a:spcBef>
              <a:spcPct val="0"/>
            </a:spcBef>
            <a:spcAft>
              <a:spcPct val="35000"/>
            </a:spcAft>
          </a:pPr>
          <a:endParaRPr lang="hr-HR" sz="2000" kern="1200" dirty="0">
            <a:solidFill>
              <a:schemeClr val="bg1"/>
            </a:solidFill>
          </a:endParaRPr>
        </a:p>
      </dsp:txBody>
      <dsp:txXfrm>
        <a:off x="1116544" y="0"/>
        <a:ext cx="3066582" cy="3066538"/>
      </dsp:txXfrm>
    </dsp:sp>
    <dsp:sp modelId="{6B9A9222-F930-4262-92D6-B3CE32A06D68}">
      <dsp:nvSpPr>
        <dsp:cNvPr id="0" name=""/>
        <dsp:cNvSpPr/>
      </dsp:nvSpPr>
      <dsp:spPr>
        <a:xfrm>
          <a:off x="2340659" y="2045211"/>
          <a:ext cx="3066582" cy="3066538"/>
        </a:xfrm>
        <a:prstGeom prst="ellipse">
          <a:avLst/>
        </a:prstGeom>
        <a:solidFill>
          <a:schemeClr val="accent3">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180975" marR="0" lvl="0" indent="0" algn="l" defTabSz="914400" rtl="0" eaLnBrk="1" fontAlgn="auto" latinLnBrk="0" hangingPunct="1">
            <a:lnSpc>
              <a:spcPct val="100000"/>
            </a:lnSpc>
            <a:spcBef>
              <a:spcPct val="0"/>
            </a:spcBef>
            <a:spcAft>
              <a:spcPts val="0"/>
            </a:spcAft>
            <a:buClrTx/>
            <a:buSzTx/>
            <a:buFontTx/>
            <a:buNone/>
            <a:tabLst/>
            <a:defRPr/>
          </a:pPr>
          <a:endParaRPr lang="en-US" sz="1600" b="1" kern="1200" dirty="0"/>
        </a:p>
        <a:p>
          <a:pPr marL="180975" marR="0" lvl="0" indent="0" algn="l" defTabSz="914400" rtl="0" eaLnBrk="1" fontAlgn="auto" latinLnBrk="0" hangingPunct="1">
            <a:lnSpc>
              <a:spcPct val="100000"/>
            </a:lnSpc>
            <a:spcBef>
              <a:spcPct val="0"/>
            </a:spcBef>
            <a:spcAft>
              <a:spcPts val="0"/>
            </a:spcAft>
            <a:buClrTx/>
            <a:buSzTx/>
            <a:buFontTx/>
            <a:buNone/>
            <a:tabLst/>
            <a:defRPr/>
          </a:pPr>
          <a:endParaRPr lang="en-US" sz="1600" b="1" kern="1200" dirty="0"/>
        </a:p>
        <a:p>
          <a:pPr marL="180975" marR="0" lvl="0" indent="0" algn="ctr" defTabSz="914400" rtl="0" eaLnBrk="1" fontAlgn="auto" latinLnBrk="0" hangingPunct="1">
            <a:lnSpc>
              <a:spcPct val="100000"/>
            </a:lnSpc>
            <a:spcBef>
              <a:spcPct val="0"/>
            </a:spcBef>
            <a:spcAft>
              <a:spcPts val="0"/>
            </a:spcAft>
            <a:buClrTx/>
            <a:buSzTx/>
            <a:buFontTx/>
            <a:buNone/>
            <a:tabLst/>
            <a:defRPr/>
          </a:pPr>
          <a:r>
            <a:rPr lang="mk-MK" sz="1700" b="0" kern="1200" dirty="0"/>
            <a:t>ГРАЃАНСКИОТ СЕКТОР КАКО ЧИНИТЕЛ ВО </a:t>
          </a:r>
          <a:r>
            <a:rPr lang="mk-MK" sz="1700" b="0" kern="1200" dirty="0" smtClean="0"/>
            <a:t>СОЦИЈАЛНО </a:t>
          </a:r>
          <a:r>
            <a:rPr lang="mk-MK" sz="1700" b="0" kern="1200" dirty="0"/>
            <a:t>– ЕКОНОМСКИОТ РАЗВОЈ</a:t>
          </a:r>
          <a:endParaRPr lang="hr-HR" sz="1700" b="0" kern="1200" dirty="0"/>
        </a:p>
        <a:p>
          <a:pPr marL="180975" lvl="0" indent="0" algn="l" defTabSz="889000" rtl="0">
            <a:lnSpc>
              <a:spcPct val="90000"/>
            </a:lnSpc>
            <a:spcBef>
              <a:spcPct val="0"/>
            </a:spcBef>
            <a:spcAft>
              <a:spcPct val="35000"/>
            </a:spcAft>
          </a:pPr>
          <a:endParaRPr lang="hr-HR" sz="2000" kern="1200" dirty="0"/>
        </a:p>
      </dsp:txBody>
      <dsp:txXfrm>
        <a:off x="2340659" y="2045211"/>
        <a:ext cx="3066582" cy="3066538"/>
      </dsp:txXfrm>
    </dsp:sp>
    <dsp:sp modelId="{7F63D858-B25A-4B41-B395-C89FB94A8832}">
      <dsp:nvSpPr>
        <dsp:cNvPr id="0" name=""/>
        <dsp:cNvSpPr/>
      </dsp:nvSpPr>
      <dsp:spPr>
        <a:xfrm>
          <a:off x="3708815" y="0"/>
          <a:ext cx="3066582" cy="3066538"/>
        </a:xfrm>
        <a:prstGeom prst="ellipse">
          <a:avLst/>
        </a:prstGeom>
        <a:solidFill>
          <a:schemeClr val="accent6">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marL="180975" lvl="0" indent="0" algn="l" defTabSz="666750" rtl="0">
            <a:lnSpc>
              <a:spcPct val="90000"/>
            </a:lnSpc>
            <a:spcBef>
              <a:spcPct val="0"/>
            </a:spcBef>
            <a:spcAft>
              <a:spcPct val="35000"/>
            </a:spcAft>
          </a:pPr>
          <a:endParaRPr lang="mk-MK" sz="1500" b="1" kern="1200" dirty="0">
            <a:solidFill>
              <a:schemeClr val="bg1"/>
            </a:solidFill>
          </a:endParaRPr>
        </a:p>
        <a:p>
          <a:pPr marL="180975" lvl="0" indent="0" algn="ctr" defTabSz="666750" rtl="0">
            <a:lnSpc>
              <a:spcPct val="100000"/>
            </a:lnSpc>
            <a:spcBef>
              <a:spcPct val="0"/>
            </a:spcBef>
            <a:spcAft>
              <a:spcPct val="35000"/>
            </a:spcAft>
          </a:pPr>
          <a:r>
            <a:rPr lang="mk-MK" sz="1500" b="0" kern="1200" dirty="0">
              <a:solidFill>
                <a:schemeClr val="tx1"/>
              </a:solidFill>
            </a:rPr>
            <a:t>ДЕМОКРАТИЗАЦИЈА, АКТИВНО УЧЕСТВО НА ГРАЃАНСКИОТ СЕКТОР ВО ОПШТЕСТВЕНИТЕ </a:t>
          </a:r>
          <a:r>
            <a:rPr lang="mk-MK" sz="1500" b="0" kern="1200" dirty="0" smtClean="0">
              <a:solidFill>
                <a:schemeClr val="tx1"/>
              </a:solidFill>
            </a:rPr>
            <a:t>ПРОЦЕСИ, ВО КРЕИРАЊЕТО И СЛЕДЕЊЕТО </a:t>
          </a:r>
          <a:r>
            <a:rPr lang="mk-MK" sz="1500" b="0" kern="1200" dirty="0">
              <a:solidFill>
                <a:schemeClr val="tx1"/>
              </a:solidFill>
            </a:rPr>
            <a:t>НА ПОЛИТИКИТЕ, СО ПОСЕБЕН ФОРКУС НА ПРОЦЕСОТ НА </a:t>
          </a:r>
          <a:r>
            <a:rPr lang="mk-MK" sz="1500" b="0" kern="1200" dirty="0" smtClean="0">
              <a:solidFill>
                <a:schemeClr val="tx1"/>
              </a:solidFill>
            </a:rPr>
            <a:t>ИНТЕГРАЦИЈА </a:t>
          </a:r>
          <a:r>
            <a:rPr lang="mk-MK" sz="1500" b="0" kern="1200" dirty="0">
              <a:solidFill>
                <a:schemeClr val="tx1"/>
              </a:solidFill>
            </a:rPr>
            <a:t>ВО ЕУ</a:t>
          </a:r>
          <a:endParaRPr lang="hr-HR" sz="1500" b="0" kern="1200" dirty="0">
            <a:solidFill>
              <a:schemeClr val="tx1"/>
            </a:solidFill>
          </a:endParaRPr>
        </a:p>
        <a:p>
          <a:pPr marL="180975" lvl="0" indent="0" algn="l" defTabSz="666750" rtl="0">
            <a:lnSpc>
              <a:spcPct val="90000"/>
            </a:lnSpc>
            <a:spcBef>
              <a:spcPct val="0"/>
            </a:spcBef>
            <a:spcAft>
              <a:spcPct val="35000"/>
            </a:spcAft>
          </a:pPr>
          <a:endParaRPr lang="hr-HR" sz="2000" b="1" kern="1200" dirty="0">
            <a:solidFill>
              <a:schemeClr val="bg1"/>
            </a:solidFill>
          </a:endParaRPr>
        </a:p>
      </dsp:txBody>
      <dsp:txXfrm>
        <a:off x="3708815" y="0"/>
        <a:ext cx="3066582" cy="306653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8" y="0"/>
            <a:ext cx="2889938" cy="498056"/>
          </a:xfrm>
          <a:prstGeom prst="rect">
            <a:avLst/>
          </a:prstGeom>
        </p:spPr>
        <p:txBody>
          <a:bodyPr vert="horz" lIns="91440" tIns="45720" rIns="91440" bIns="45720" rtlCol="0"/>
          <a:lstStyle>
            <a:lvl1pPr algn="r">
              <a:defRPr sz="1200"/>
            </a:lvl1pPr>
          </a:lstStyle>
          <a:p>
            <a:fld id="{35DF92CD-A1ED-45DE-8B4B-A87A2EAE5006}" type="datetimeFigureOut">
              <a:rPr lang="hr-HR" smtClean="0"/>
              <a:pPr/>
              <a:t>1.11.2018.</a:t>
            </a:fld>
            <a:endParaRPr lang="hr-HR"/>
          </a:p>
        </p:txBody>
      </p:sp>
      <p:sp>
        <p:nvSpPr>
          <p:cNvPr id="4" name="Footer Placeholder 3"/>
          <p:cNvSpPr>
            <a:spLocks noGrp="1"/>
          </p:cNvSpPr>
          <p:nvPr>
            <p:ph type="ftr" sz="quarter" idx="2"/>
          </p:nvPr>
        </p:nvSpPr>
        <p:spPr>
          <a:xfrm>
            <a:off x="2" y="9428585"/>
            <a:ext cx="2889938"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8" y="9428585"/>
            <a:ext cx="2889938" cy="498055"/>
          </a:xfrm>
          <a:prstGeom prst="rect">
            <a:avLst/>
          </a:prstGeom>
        </p:spPr>
        <p:txBody>
          <a:bodyPr vert="horz" lIns="91440" tIns="45720" rIns="91440" bIns="45720" rtlCol="0" anchor="b"/>
          <a:lstStyle>
            <a:lvl1pPr algn="r">
              <a:defRPr sz="1200"/>
            </a:lvl1pPr>
          </a:lstStyle>
          <a:p>
            <a:fld id="{832981B9-7856-4208-B1FB-1541CDCE768F}" type="slidenum">
              <a:rPr lang="hr-HR" smtClean="0"/>
              <a:pPr/>
              <a:t>‹#›</a:t>
            </a:fld>
            <a:endParaRPr lang="hr-HR"/>
          </a:p>
        </p:txBody>
      </p:sp>
    </p:spTree>
    <p:extLst>
      <p:ext uri="{BB962C8B-B14F-4D97-AF65-F5344CB8AC3E}">
        <p14:creationId xmlns:p14="http://schemas.microsoft.com/office/powerpoint/2010/main" xmlns="" val="3554132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89938"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7608" y="0"/>
            <a:ext cx="2889938" cy="498056"/>
          </a:xfrm>
          <a:prstGeom prst="rect">
            <a:avLst/>
          </a:prstGeom>
        </p:spPr>
        <p:txBody>
          <a:bodyPr vert="horz" lIns="91440" tIns="45720" rIns="91440" bIns="45720" rtlCol="0"/>
          <a:lstStyle>
            <a:lvl1pPr algn="r">
              <a:defRPr sz="1200"/>
            </a:lvl1pPr>
          </a:lstStyle>
          <a:p>
            <a:fld id="{4CC3E51D-837C-44EC-A3AA-DAD459CC4BDC}" type="datetimeFigureOut">
              <a:rPr lang="hr-HR" smtClean="0"/>
              <a:pPr/>
              <a:t>1.11.2018.</a:t>
            </a:fld>
            <a:endParaRPr lang="hr-HR"/>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909" y="4777196"/>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2" y="9428585"/>
            <a:ext cx="2889938" cy="498055"/>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7608" y="9428585"/>
            <a:ext cx="2889938" cy="498055"/>
          </a:xfrm>
          <a:prstGeom prst="rect">
            <a:avLst/>
          </a:prstGeom>
        </p:spPr>
        <p:txBody>
          <a:bodyPr vert="horz" lIns="91440" tIns="45720" rIns="91440" bIns="45720" rtlCol="0" anchor="b"/>
          <a:lstStyle>
            <a:lvl1pPr algn="r">
              <a:defRPr sz="1200"/>
            </a:lvl1pPr>
          </a:lstStyle>
          <a:p>
            <a:fld id="{DDE1548F-517A-4B5E-812D-9216C1EB38C0}" type="slidenum">
              <a:rPr lang="hr-HR" smtClean="0"/>
              <a:pPr/>
              <a:t>‹#›</a:t>
            </a:fld>
            <a:endParaRPr lang="hr-HR"/>
          </a:p>
        </p:txBody>
      </p:sp>
    </p:spTree>
    <p:extLst>
      <p:ext uri="{BB962C8B-B14F-4D97-AF65-F5344CB8AC3E}">
        <p14:creationId xmlns:p14="http://schemas.microsoft.com/office/powerpoint/2010/main" xmlns="" val="408350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k-MK" dirty="0"/>
          </a:p>
        </p:txBody>
      </p:sp>
      <p:sp>
        <p:nvSpPr>
          <p:cNvPr id="4" name="Slide Number Placeholder 3"/>
          <p:cNvSpPr>
            <a:spLocks noGrp="1"/>
          </p:cNvSpPr>
          <p:nvPr>
            <p:ph type="sldNum" sz="quarter" idx="10"/>
          </p:nvPr>
        </p:nvSpPr>
        <p:spPr/>
        <p:txBody>
          <a:bodyPr/>
          <a:lstStyle/>
          <a:p>
            <a:fld id="{DDE1548F-517A-4B5E-812D-9216C1EB38C0}" type="slidenum">
              <a:rPr lang="hr-HR" smtClean="0"/>
              <a:pPr/>
              <a:t>7</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34324980-1BC3-4339-B2B9-97776A4E5037}" type="datetimeFigureOut">
              <a:rPr lang="hr-HR" smtClean="0"/>
              <a:pPr/>
              <a:t>1.11.2018.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18392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34324980-1BC3-4339-B2B9-97776A4E5037}" type="datetimeFigureOut">
              <a:rPr lang="hr-HR" smtClean="0"/>
              <a:pPr/>
              <a:t>1.11.2018.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235252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34324980-1BC3-4339-B2B9-97776A4E5037}" type="datetimeFigureOut">
              <a:rPr lang="hr-HR" smtClean="0"/>
              <a:pPr/>
              <a:t>1.11.2018.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38115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34324980-1BC3-4339-B2B9-97776A4E5037}" type="datetimeFigureOut">
              <a:rPr lang="hr-HR" smtClean="0"/>
              <a:pPr/>
              <a:t>1.11.2018.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42216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324980-1BC3-4339-B2B9-97776A4E5037}" type="datetimeFigureOut">
              <a:rPr lang="hr-HR" smtClean="0"/>
              <a:pPr/>
              <a:t>1.11.2018.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1940018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34324980-1BC3-4339-B2B9-97776A4E5037}" type="datetimeFigureOut">
              <a:rPr lang="hr-HR" smtClean="0"/>
              <a:pPr/>
              <a:t>1.11.2018.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3487462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34324980-1BC3-4339-B2B9-97776A4E5037}" type="datetimeFigureOut">
              <a:rPr lang="hr-HR" smtClean="0"/>
              <a:pPr/>
              <a:t>1.11.2018.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47148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34324980-1BC3-4339-B2B9-97776A4E5037}" type="datetimeFigureOut">
              <a:rPr lang="hr-HR" smtClean="0"/>
              <a:pPr/>
              <a:t>1.11.2018.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344435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24980-1BC3-4339-B2B9-97776A4E5037}" type="datetimeFigureOut">
              <a:rPr lang="hr-HR" smtClean="0"/>
              <a:pPr/>
              <a:t>1.11.2018.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100451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324980-1BC3-4339-B2B9-97776A4E5037}" type="datetimeFigureOut">
              <a:rPr lang="hr-HR" smtClean="0"/>
              <a:pPr/>
              <a:t>1.11.2018.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23046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324980-1BC3-4339-B2B9-97776A4E5037}" type="datetimeFigureOut">
              <a:rPr lang="hr-HR" smtClean="0"/>
              <a:pPr/>
              <a:t>1.11.2018.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180559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24980-1BC3-4339-B2B9-97776A4E5037}" type="datetimeFigureOut">
              <a:rPr lang="hr-HR" smtClean="0"/>
              <a:pPr/>
              <a:t>1.11.2018.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204ED-574E-4D7C-854E-7FA4757C5710}" type="slidenum">
              <a:rPr lang="hr-HR" smtClean="0"/>
              <a:pPr/>
              <a:t>‹#›</a:t>
            </a:fld>
            <a:endParaRPr lang="hr-HR"/>
          </a:p>
        </p:txBody>
      </p:sp>
    </p:spTree>
    <p:extLst>
      <p:ext uri="{BB962C8B-B14F-4D97-AF65-F5344CB8AC3E}">
        <p14:creationId xmlns:p14="http://schemas.microsoft.com/office/powerpoint/2010/main" xmlns="" val="273497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600" y="-9494"/>
            <a:ext cx="9143400" cy="6867494"/>
          </a:xfrm>
          <a:prstGeom prst="rect">
            <a:avLst/>
          </a:prstGeom>
        </p:spPr>
      </p:pic>
      <p:sp>
        <p:nvSpPr>
          <p:cNvPr id="31" name="FURTHER INSTITUTIONALISATION…"/>
          <p:cNvSpPr txBox="1"/>
          <p:nvPr/>
        </p:nvSpPr>
        <p:spPr>
          <a:xfrm>
            <a:off x="3618848" y="2010230"/>
            <a:ext cx="5417648" cy="289310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r>
              <a:rPr lang="mk-MK" sz="3200" dirty="0" smtClean="0">
                <a:solidFill>
                  <a:schemeClr val="bg1"/>
                </a:solidFill>
              </a:rPr>
              <a:t>Следење и известување за спроведување на Стратегијата </a:t>
            </a:r>
            <a:r>
              <a:rPr lang="mk-MK" sz="3200" dirty="0">
                <a:solidFill>
                  <a:schemeClr val="bg1"/>
                </a:solidFill>
              </a:rPr>
              <a:t>на Владата за соработка со и развој на граѓанскиот </a:t>
            </a:r>
            <a:r>
              <a:rPr lang="mk-MK" sz="3200" dirty="0" smtClean="0">
                <a:solidFill>
                  <a:schemeClr val="bg1"/>
                </a:solidFill>
              </a:rPr>
              <a:t>сектор, со Акциски план </a:t>
            </a:r>
            <a:r>
              <a:rPr lang="en-US" sz="3200" dirty="0" smtClean="0">
                <a:solidFill>
                  <a:schemeClr val="bg1"/>
                </a:solidFill>
              </a:rPr>
              <a:t>2018-2020</a:t>
            </a:r>
            <a:endParaRPr lang="mk-MK" sz="3200" dirty="0" smtClean="0">
              <a:solidFill>
                <a:schemeClr val="bg1"/>
              </a:solidFill>
            </a:endParaRPr>
          </a:p>
          <a:p>
            <a:endParaRPr lang="en-GB" sz="2800" dirty="0">
              <a:solidFill>
                <a:schemeClr val="bg1"/>
              </a:solidFill>
            </a:endParaRPr>
          </a:p>
        </p:txBody>
      </p:sp>
      <p:sp>
        <p:nvSpPr>
          <p:cNvPr id="32" name="THE EUROPEAN UNION’S IPA 2013 TWINNING LIGHT PROJECT"/>
          <p:cNvSpPr txBox="1"/>
          <p:nvPr/>
        </p:nvSpPr>
        <p:spPr>
          <a:xfrm>
            <a:off x="3563888" y="4869160"/>
            <a:ext cx="5442877" cy="72019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defTabSz="457200">
              <a:lnSpc>
                <a:spcPct val="130000"/>
              </a:lnSpc>
              <a:defRPr sz="1600" b="0">
                <a:solidFill>
                  <a:srgbClr val="FFFFFF"/>
                </a:solidFill>
                <a:latin typeface="Arial"/>
                <a:ea typeface="Arial"/>
                <a:cs typeface="Arial"/>
                <a:sym typeface="Arial"/>
              </a:defRPr>
            </a:lvl1pPr>
          </a:lstStyle>
          <a:p>
            <a:r>
              <a:rPr lang="mk-MK" sz="1800" i="1" dirty="0" smtClean="0">
                <a:solidFill>
                  <a:schemeClr val="bg1"/>
                </a:solidFill>
              </a:rPr>
              <a:t>Состанок  на Мрежата државни службеници за соработка со граѓанскиот сектор, 1.11.2018 год.</a:t>
            </a:r>
          </a:p>
        </p:txBody>
      </p:sp>
      <p:pic>
        <p:nvPicPr>
          <p:cNvPr id="33" name="Picture 32"/>
          <p:cNvPicPr>
            <a:picLocks noChangeAspect="1"/>
          </p:cNvPicPr>
          <p:nvPr/>
        </p:nvPicPr>
        <p:blipFill>
          <a:blip r:embed="rId3" cstate="print"/>
          <a:stretch>
            <a:fillRect/>
          </a:stretch>
        </p:blipFill>
        <p:spPr>
          <a:xfrm>
            <a:off x="6980" y="147950"/>
            <a:ext cx="3605488" cy="5401907"/>
          </a:xfrm>
          <a:prstGeom prst="rect">
            <a:avLst/>
          </a:prstGeom>
        </p:spPr>
      </p:pic>
      <p:pic>
        <p:nvPicPr>
          <p:cNvPr id="34" name="Picture 33"/>
          <p:cNvPicPr>
            <a:picLocks noChangeAspect="1"/>
          </p:cNvPicPr>
          <p:nvPr/>
        </p:nvPicPr>
        <p:blipFill>
          <a:blip r:embed="rId4" cstate="print"/>
          <a:stretch>
            <a:fillRect/>
          </a:stretch>
        </p:blipFill>
        <p:spPr>
          <a:xfrm>
            <a:off x="2104194" y="241712"/>
            <a:ext cx="1923556" cy="1834384"/>
          </a:xfrm>
          <a:prstGeom prst="rect">
            <a:avLst/>
          </a:prstGeom>
        </p:spPr>
      </p:pic>
    </p:spTree>
    <p:extLst>
      <p:ext uri="{BB962C8B-B14F-4D97-AF65-F5344CB8AC3E}">
        <p14:creationId xmlns:p14="http://schemas.microsoft.com/office/powerpoint/2010/main" xmlns="" val="1421849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6695031" y="3835889"/>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597674" y="268000"/>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4" name="GLAVNI NASLOV…"/>
          <p:cNvSpPr txBox="1"/>
          <p:nvPr/>
        </p:nvSpPr>
        <p:spPr>
          <a:xfrm>
            <a:off x="1403648" y="2276872"/>
            <a:ext cx="6792573" cy="1401730"/>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smtClean="0"/>
              <a:t>План за следење и динамика на известување за спроведување на Стратегијата и Акцискиот план</a:t>
            </a:r>
            <a:endParaRPr sz="3600" dirty="0"/>
          </a:p>
        </p:txBody>
      </p:sp>
    </p:spTree>
    <p:extLst>
      <p:ext uri="{BB962C8B-B14F-4D97-AF65-F5344CB8AC3E}">
        <p14:creationId xmlns:p14="http://schemas.microsoft.com/office/powerpoint/2010/main" xmlns="" val="1155511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6695031" y="3835889"/>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323528" y="260648"/>
            <a:ext cx="1039872" cy="1072768"/>
          </a:xfrm>
          <a:prstGeom prst="rect">
            <a:avLst/>
          </a:prstGeom>
          <a:ln w="12700">
            <a:miter lim="400000"/>
          </a:ln>
        </p:spPr>
      </p:pic>
      <p:sp>
        <p:nvSpPr>
          <p:cNvPr id="215" name="Line"/>
          <p:cNvSpPr/>
          <p:nvPr/>
        </p:nvSpPr>
        <p:spPr>
          <a:xfrm>
            <a:off x="539552" y="638132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179512" y="1844824"/>
            <a:ext cx="8640960" cy="462722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endParaRPr lang="mk-MK" sz="800" dirty="0">
              <a:solidFill>
                <a:schemeClr val="tx2"/>
              </a:solidFill>
            </a:endParaRPr>
          </a:p>
          <a:p>
            <a:pPr marL="800100" lvl="1" indent="-342900">
              <a:buFont typeface="Arial" panose="020B0604020202020204" pitchFamily="34" charset="0"/>
              <a:buChar char="•"/>
            </a:pPr>
            <a:r>
              <a:rPr lang="mk-MK" sz="2000" dirty="0" smtClean="0">
                <a:solidFill>
                  <a:schemeClr val="tx2"/>
                </a:solidFill>
              </a:rPr>
              <a:t>Ги планираат активностите од Акцискиот план во Стратешкиот план и Годишниот план на министерството/секретаријатот</a:t>
            </a:r>
          </a:p>
          <a:p>
            <a:pPr marL="800100" lvl="1" indent="-342900">
              <a:buFont typeface="Arial" panose="020B0604020202020204" pitchFamily="34" charset="0"/>
              <a:buChar char="•"/>
            </a:pPr>
            <a:endParaRPr lang="mk-MK" sz="800" dirty="0" smtClean="0">
              <a:solidFill>
                <a:schemeClr val="tx2"/>
              </a:solidFill>
            </a:endParaRPr>
          </a:p>
          <a:p>
            <a:pPr marL="800100" lvl="1" indent="-342900">
              <a:buFont typeface="Arial" panose="020B0604020202020204" pitchFamily="34" charset="0"/>
              <a:buChar char="•"/>
            </a:pPr>
            <a:r>
              <a:rPr lang="mk-MK" sz="2000" dirty="0" smtClean="0">
                <a:solidFill>
                  <a:schemeClr val="tx2"/>
                </a:solidFill>
              </a:rPr>
              <a:t>Се грижат за обезбедување на финансиски средства потребни за спроведување на активностите од Акцискиот план</a:t>
            </a:r>
          </a:p>
          <a:p>
            <a:pPr marL="800100" lvl="1" indent="-342900">
              <a:buFont typeface="Arial" panose="020B0604020202020204" pitchFamily="34" charset="0"/>
              <a:buChar char="•"/>
            </a:pPr>
            <a:endParaRPr lang="mk-MK" sz="800" dirty="0" smtClean="0">
              <a:solidFill>
                <a:schemeClr val="tx2"/>
              </a:solidFill>
            </a:endParaRPr>
          </a:p>
          <a:p>
            <a:pPr marL="800100" lvl="1" indent="-342900">
              <a:buFont typeface="Arial" panose="020B0604020202020204" pitchFamily="34" charset="0"/>
              <a:buChar char="•"/>
            </a:pPr>
            <a:r>
              <a:rPr lang="mk-MK" sz="2000" dirty="0" smtClean="0">
                <a:solidFill>
                  <a:schemeClr val="tx2"/>
                </a:solidFill>
              </a:rPr>
              <a:t>Подготвуваат извештај за реализираните мерки и активности од Акцискиот план и го доставуваат до Одделението за соработка со НВО</a:t>
            </a:r>
          </a:p>
          <a:p>
            <a:pPr marL="800100" lvl="1" indent="-342900">
              <a:buFont typeface="Arial" panose="020B0604020202020204" pitchFamily="34" charset="0"/>
              <a:buChar char="•"/>
            </a:pPr>
            <a:endParaRPr lang="mk-MK" sz="800" dirty="0" smtClean="0">
              <a:solidFill>
                <a:schemeClr val="tx2"/>
              </a:solidFill>
            </a:endParaRPr>
          </a:p>
          <a:p>
            <a:pPr marL="800100" lvl="1" indent="-342900">
              <a:buFont typeface="Arial" panose="020B0604020202020204" pitchFamily="34" charset="0"/>
              <a:buChar char="•"/>
            </a:pPr>
            <a:r>
              <a:rPr lang="mk-MK" sz="2000" dirty="0" smtClean="0">
                <a:solidFill>
                  <a:schemeClr val="tx2"/>
                </a:solidFill>
              </a:rPr>
              <a:t>Го известуваат Одделението за соработка со НВО за активности поврзани со граѓанскиот сектор</a:t>
            </a:r>
          </a:p>
          <a:p>
            <a:pPr marL="800100" lvl="1" indent="-342900">
              <a:buFont typeface="Arial" panose="020B0604020202020204" pitchFamily="34" charset="0"/>
              <a:buChar char="•"/>
            </a:pPr>
            <a:endParaRPr lang="mk-MK" sz="800" dirty="0" smtClean="0">
              <a:solidFill>
                <a:schemeClr val="tx2"/>
              </a:solidFill>
            </a:endParaRPr>
          </a:p>
          <a:p>
            <a:pPr marL="800100" lvl="1" indent="-342900">
              <a:buFont typeface="Arial" panose="020B0604020202020204" pitchFamily="34" charset="0"/>
              <a:buChar char="•"/>
            </a:pPr>
            <a:r>
              <a:rPr lang="mk-MK" sz="2000" dirty="0" smtClean="0">
                <a:solidFill>
                  <a:schemeClr val="tx2"/>
                </a:solidFill>
              </a:rPr>
              <a:t>Иницираат разгледување на предлози на закони, стратегии, програми и други акти кои се однесуваат или влијаат на развојот и на делувањето на граѓанскиот сектор на седница на Советот за соработка со и развој на граѓанскиот сектор</a:t>
            </a:r>
            <a:endParaRPr lang="en-US" sz="2000" dirty="0" smtClean="0">
              <a:solidFill>
                <a:schemeClr val="tx2"/>
              </a:solidFill>
            </a:endParaRPr>
          </a:p>
          <a:p>
            <a:pPr marL="171450" lvl="0" indent="-171450">
              <a:buFont typeface="Arial" panose="020B0604020202020204" pitchFamily="34" charset="0"/>
              <a:buChar char="•"/>
            </a:pPr>
            <a:endParaRPr lang="mk-MK" sz="1600" dirty="0" smtClean="0">
              <a:solidFill>
                <a:schemeClr val="tx2"/>
              </a:solidFill>
            </a:endParaRPr>
          </a:p>
        </p:txBody>
      </p:sp>
      <p:sp>
        <p:nvSpPr>
          <p:cNvPr id="34" name="GLAVNI NASLOV…"/>
          <p:cNvSpPr txBox="1"/>
          <p:nvPr/>
        </p:nvSpPr>
        <p:spPr>
          <a:xfrm>
            <a:off x="1259632" y="338203"/>
            <a:ext cx="7560840" cy="1401730"/>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smtClean="0"/>
              <a:t>Улогата на </a:t>
            </a:r>
            <a:r>
              <a:rPr lang="mk-MK" sz="3600" dirty="0" smtClean="0"/>
              <a:t>членовите на </a:t>
            </a:r>
            <a:r>
              <a:rPr lang="mk-MK" sz="3600" dirty="0" smtClean="0"/>
              <a:t>Мрежата </a:t>
            </a:r>
            <a:r>
              <a:rPr lang="mk-MK" sz="3600" dirty="0" smtClean="0"/>
              <a:t>државни службеници за соработка </a:t>
            </a:r>
            <a:endParaRPr lang="mk-MK" sz="3600" dirty="0" smtClean="0"/>
          </a:p>
          <a:p>
            <a:pPr defTabSz="321457">
              <a:lnSpc>
                <a:spcPct val="80000"/>
              </a:lnSpc>
              <a:defRPr sz="5100">
                <a:solidFill>
                  <a:srgbClr val="023399"/>
                </a:solidFill>
                <a:latin typeface="Calibri"/>
                <a:ea typeface="Calibri"/>
                <a:cs typeface="Calibri"/>
                <a:sym typeface="Calibri"/>
              </a:defRPr>
            </a:pPr>
            <a:r>
              <a:rPr lang="mk-MK" sz="3600" dirty="0" smtClean="0"/>
              <a:t>со </a:t>
            </a:r>
            <a:r>
              <a:rPr lang="mk-MK" sz="3600" dirty="0" smtClean="0"/>
              <a:t>граѓанскиот сектор</a:t>
            </a:r>
            <a:endParaRPr sz="3600" dirty="0"/>
          </a:p>
        </p:txBody>
      </p:sp>
    </p:spTree>
    <p:extLst>
      <p:ext uri="{BB962C8B-B14F-4D97-AF65-F5344CB8AC3E}">
        <p14:creationId xmlns:p14="http://schemas.microsoft.com/office/powerpoint/2010/main" xmlns="" val="11555112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5131253" y="3608416"/>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597674" y="916072"/>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597674" y="1988840"/>
            <a:ext cx="8207580" cy="379912"/>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lvl="0"/>
            <a:endParaRPr lang="en-US" sz="2000" dirty="0">
              <a:solidFill>
                <a:schemeClr val="tx2"/>
              </a:solidFill>
            </a:endParaRPr>
          </a:p>
        </p:txBody>
      </p:sp>
      <p:sp>
        <p:nvSpPr>
          <p:cNvPr id="34" name="GLAVNI NASLOV…"/>
          <p:cNvSpPr txBox="1"/>
          <p:nvPr/>
        </p:nvSpPr>
        <p:spPr>
          <a:xfrm>
            <a:off x="1547664" y="1772816"/>
            <a:ext cx="6576549" cy="5153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a:t>Ви благодариме на соработката</a:t>
            </a:r>
            <a:endParaRPr sz="3600" dirty="0"/>
          </a:p>
        </p:txBody>
      </p:sp>
      <p:sp>
        <p:nvSpPr>
          <p:cNvPr id="2" name="Rectangle 1">
            <a:extLst>
              <a:ext uri="{FF2B5EF4-FFF2-40B4-BE49-F238E27FC236}">
                <a16:creationId xmlns:a16="http://schemas.microsoft.com/office/drawing/2014/main" xmlns="" id="{E2435A78-1E11-4DFE-8B91-F9510C01F513}"/>
              </a:ext>
            </a:extLst>
          </p:cNvPr>
          <p:cNvSpPr/>
          <p:nvPr/>
        </p:nvSpPr>
        <p:spPr>
          <a:xfrm>
            <a:off x="2286000" y="4182179"/>
            <a:ext cx="4572000" cy="830997"/>
          </a:xfrm>
          <a:prstGeom prst="rect">
            <a:avLst/>
          </a:prstGeom>
        </p:spPr>
        <p:txBody>
          <a:bodyPr>
            <a:spAutoFit/>
          </a:bodyPr>
          <a:lstStyle/>
          <a:p>
            <a:pPr algn="ctr"/>
            <a:r>
              <a:rPr lang="en-US" sz="2400" dirty="0">
                <a:solidFill>
                  <a:schemeClr val="tx2"/>
                </a:solidFill>
                <a:latin typeface="Calibri" pitchFamily="34" charset="0"/>
              </a:rPr>
              <a:t>www.nvosorabotka.gov.mk</a:t>
            </a:r>
            <a:br>
              <a:rPr lang="en-US" sz="2400" dirty="0">
                <a:solidFill>
                  <a:schemeClr val="tx2"/>
                </a:solidFill>
                <a:latin typeface="Calibri" pitchFamily="34" charset="0"/>
              </a:rPr>
            </a:br>
            <a:r>
              <a:rPr lang="en-US" sz="2400" dirty="0">
                <a:solidFill>
                  <a:schemeClr val="tx2"/>
                </a:solidFill>
                <a:latin typeface="Calibri" pitchFamily="34" charset="0"/>
              </a:rPr>
              <a:t>nvosorabotka@gs.gov.mk</a:t>
            </a:r>
            <a:endParaRPr lang="en-US" sz="2400" dirty="0">
              <a:solidFill>
                <a:schemeClr val="tx2"/>
              </a:solidFill>
            </a:endParaRPr>
          </a:p>
        </p:txBody>
      </p:sp>
    </p:spTree>
    <p:extLst>
      <p:ext uri="{BB962C8B-B14F-4D97-AF65-F5344CB8AC3E}">
        <p14:creationId xmlns:p14="http://schemas.microsoft.com/office/powerpoint/2010/main" xmlns="" val="1647150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905" name="GLAVNI NASLOV TEKSTA DOLJE"/>
          <p:cNvSpPr txBox="1"/>
          <p:nvPr/>
        </p:nvSpPr>
        <p:spPr>
          <a:xfrm>
            <a:off x="1187624" y="958357"/>
            <a:ext cx="6264695" cy="52642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3400">
                <a:solidFill>
                  <a:srgbClr val="023399"/>
                </a:solidFill>
                <a:latin typeface="Calibri"/>
                <a:ea typeface="Calibri"/>
                <a:cs typeface="Calibri"/>
                <a:sym typeface="Calibri"/>
              </a:defRPr>
            </a:pPr>
            <a:r>
              <a:rPr lang="mk-MK" sz="3600" dirty="0" smtClean="0"/>
              <a:t>АГЕНДА</a:t>
            </a:r>
            <a:endParaRPr sz="3600" dirty="0"/>
          </a:p>
        </p:txBody>
      </p:sp>
      <p:sp>
        <p:nvSpPr>
          <p:cNvPr id="61" name="TextBox 60"/>
          <p:cNvSpPr txBox="1"/>
          <p:nvPr/>
        </p:nvSpPr>
        <p:spPr>
          <a:xfrm>
            <a:off x="1184839" y="1778171"/>
            <a:ext cx="5282523" cy="2669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l"/>
            <a:r>
              <a:rPr lang="hr-HR" sz="1266" dirty="0">
                <a:solidFill>
                  <a:srgbClr val="003399"/>
                </a:solidFill>
                <a:latin typeface="Calibri"/>
                <a:cs typeface="Calibri"/>
              </a:rPr>
              <a:t> </a:t>
            </a:r>
            <a:endParaRPr lang="ru-RU" sz="1266" dirty="0">
              <a:solidFill>
                <a:srgbClr val="003399"/>
              </a:solidFill>
              <a:latin typeface="Calibri"/>
              <a:cs typeface="Calibri"/>
            </a:endParaRPr>
          </a:p>
        </p:txBody>
      </p:sp>
      <p:sp>
        <p:nvSpPr>
          <p:cNvPr id="28" name="Line">
            <a:extLst>
              <a:ext uri="{FF2B5EF4-FFF2-40B4-BE49-F238E27FC236}">
                <a16:creationId xmlns:a16="http://schemas.microsoft.com/office/drawing/2014/main" xmlns="" id="{EB6E9CF2-97EE-403A-8068-91C9A68E9189}"/>
              </a:ext>
            </a:extLst>
          </p:cNvPr>
          <p:cNvSpPr/>
          <p:nvPr/>
        </p:nvSpPr>
        <p:spPr>
          <a:xfrm flipV="1">
            <a:off x="942145" y="2981575"/>
            <a:ext cx="5646079" cy="15377"/>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pic>
        <p:nvPicPr>
          <p:cNvPr id="29" name="Image" descr="Image">
            <a:extLst>
              <a:ext uri="{FF2B5EF4-FFF2-40B4-BE49-F238E27FC236}">
                <a16:creationId xmlns:a16="http://schemas.microsoft.com/office/drawing/2014/main" xmlns="" id="{EA4EA0A0-BBA8-4479-8EC2-ED950F5DDFB9}"/>
              </a:ext>
            </a:extLst>
          </p:cNvPr>
          <p:cNvPicPr>
            <a:picLocks noChangeAspect="1"/>
          </p:cNvPicPr>
          <p:nvPr/>
        </p:nvPicPr>
        <p:blipFill>
          <a:blip r:embed="rId2" cstate="print">
            <a:extLst/>
          </a:blip>
          <a:srcRect/>
          <a:stretch>
            <a:fillRect/>
          </a:stretch>
        </p:blipFill>
        <p:spPr>
          <a:xfrm rot="20690057">
            <a:off x="774951" y="3166586"/>
            <a:ext cx="292205" cy="301449"/>
          </a:xfrm>
          <a:prstGeom prst="rect">
            <a:avLst/>
          </a:prstGeom>
          <a:ln w="12700" cap="flat">
            <a:noFill/>
            <a:miter lim="400000"/>
          </a:ln>
          <a:effectLst/>
        </p:spPr>
      </p:pic>
      <p:sp>
        <p:nvSpPr>
          <p:cNvPr id="2" name="Rectangle 1">
            <a:extLst>
              <a:ext uri="{FF2B5EF4-FFF2-40B4-BE49-F238E27FC236}">
                <a16:creationId xmlns:a16="http://schemas.microsoft.com/office/drawing/2014/main" xmlns="" id="{E13C8B16-481E-4150-B07E-C1508C88E59E}"/>
              </a:ext>
            </a:extLst>
          </p:cNvPr>
          <p:cNvSpPr/>
          <p:nvPr/>
        </p:nvSpPr>
        <p:spPr>
          <a:xfrm>
            <a:off x="1115616" y="3076218"/>
            <a:ext cx="6192688" cy="784830"/>
          </a:xfrm>
          <a:prstGeom prst="rect">
            <a:avLst/>
          </a:prstGeom>
        </p:spPr>
        <p:txBody>
          <a:bodyPr wrap="square">
            <a:spAutoFit/>
          </a:bodyPr>
          <a:lstStyle/>
          <a:p>
            <a:pPr lvl="0" algn="l"/>
            <a:r>
              <a:rPr lang="mk-MK" sz="1500" dirty="0" smtClean="0">
                <a:solidFill>
                  <a:srgbClr val="003399"/>
                </a:solidFill>
                <a:latin typeface="Calibri"/>
                <a:cs typeface="Calibri"/>
              </a:rPr>
              <a:t>ПРЕТСТАВУВАЊЕ НА ПЛАНОТ ЗА СЛЕДЕЊЕ И ДИНАМИКА НА ИЗВЕСТУВАЊЕ ЗА СПРОВЕДУВАЊЕТО НА СТРАТЕГИЈАТА И </a:t>
            </a:r>
          </a:p>
          <a:p>
            <a:pPr lvl="0" algn="l"/>
            <a:r>
              <a:rPr lang="mk-MK" sz="1500" dirty="0" smtClean="0">
                <a:solidFill>
                  <a:srgbClr val="003399"/>
                </a:solidFill>
                <a:latin typeface="Calibri"/>
                <a:cs typeface="Calibri"/>
              </a:rPr>
              <a:t>АКЦИСКИОТ ПЛАН</a:t>
            </a:r>
            <a:endParaRPr lang="en-US" sz="1500" dirty="0">
              <a:solidFill>
                <a:srgbClr val="003399"/>
              </a:solidFill>
              <a:latin typeface="Calibri"/>
              <a:cs typeface="Calibri"/>
            </a:endParaRPr>
          </a:p>
        </p:txBody>
      </p:sp>
      <p:sp>
        <p:nvSpPr>
          <p:cNvPr id="31" name="Line">
            <a:extLst>
              <a:ext uri="{FF2B5EF4-FFF2-40B4-BE49-F238E27FC236}">
                <a16:creationId xmlns:a16="http://schemas.microsoft.com/office/drawing/2014/main" xmlns="" id="{1DB67C09-2F02-437F-ACC8-A1882CB196FA}"/>
              </a:ext>
            </a:extLst>
          </p:cNvPr>
          <p:cNvSpPr/>
          <p:nvPr/>
        </p:nvSpPr>
        <p:spPr>
          <a:xfrm>
            <a:off x="852602" y="3916666"/>
            <a:ext cx="5807630" cy="16390"/>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pic>
        <p:nvPicPr>
          <p:cNvPr id="32" name="Image" descr="Image">
            <a:extLst>
              <a:ext uri="{FF2B5EF4-FFF2-40B4-BE49-F238E27FC236}">
                <a16:creationId xmlns:a16="http://schemas.microsoft.com/office/drawing/2014/main" xmlns="" id="{CC3C23CE-3E73-48F9-9416-F060CE098E2F}"/>
              </a:ext>
            </a:extLst>
          </p:cNvPr>
          <p:cNvPicPr>
            <a:picLocks noChangeAspect="1"/>
          </p:cNvPicPr>
          <p:nvPr/>
        </p:nvPicPr>
        <p:blipFill>
          <a:blip r:embed="rId2" cstate="print">
            <a:extLst/>
          </a:blip>
          <a:srcRect/>
          <a:stretch>
            <a:fillRect/>
          </a:stretch>
        </p:blipFill>
        <p:spPr>
          <a:xfrm rot="20690057">
            <a:off x="783755" y="4110045"/>
            <a:ext cx="292205" cy="301449"/>
          </a:xfrm>
          <a:prstGeom prst="rect">
            <a:avLst/>
          </a:prstGeom>
          <a:ln w="12700" cap="flat">
            <a:noFill/>
            <a:miter lim="400000"/>
          </a:ln>
          <a:effectLst/>
        </p:spPr>
      </p:pic>
      <p:sp>
        <p:nvSpPr>
          <p:cNvPr id="3" name="Rectangle 2">
            <a:extLst>
              <a:ext uri="{FF2B5EF4-FFF2-40B4-BE49-F238E27FC236}">
                <a16:creationId xmlns:a16="http://schemas.microsoft.com/office/drawing/2014/main" xmlns="" id="{A97DCE20-F628-4970-B598-D739B01D1208}"/>
              </a:ext>
            </a:extLst>
          </p:cNvPr>
          <p:cNvSpPr/>
          <p:nvPr/>
        </p:nvSpPr>
        <p:spPr>
          <a:xfrm>
            <a:off x="1187624" y="4027130"/>
            <a:ext cx="6158039" cy="553998"/>
          </a:xfrm>
          <a:prstGeom prst="rect">
            <a:avLst/>
          </a:prstGeom>
        </p:spPr>
        <p:txBody>
          <a:bodyPr wrap="square">
            <a:spAutoFit/>
          </a:bodyPr>
          <a:lstStyle/>
          <a:p>
            <a:pPr lvl="0" algn="l"/>
            <a:r>
              <a:rPr lang="mk-MK" sz="1500" dirty="0" smtClean="0">
                <a:solidFill>
                  <a:srgbClr val="003399"/>
                </a:solidFill>
                <a:latin typeface="Calibri"/>
                <a:cs typeface="Calibri"/>
              </a:rPr>
              <a:t>УЛОГАТА НА ЧЛЕНОВИТЕ НА МРЕЖАТА НА ДРЖАВНИ СЛУЖБЕНИЦИ </a:t>
            </a:r>
          </a:p>
          <a:p>
            <a:pPr lvl="0" algn="l"/>
            <a:r>
              <a:rPr lang="mk-MK" sz="1500" dirty="0" smtClean="0">
                <a:solidFill>
                  <a:srgbClr val="003399"/>
                </a:solidFill>
                <a:latin typeface="Calibri"/>
                <a:cs typeface="Calibri"/>
              </a:rPr>
              <a:t>ЗА СОРАБОТКА СО ГРАЃАНСКИОТ СЕКТОР</a:t>
            </a:r>
            <a:endParaRPr lang="en-US" sz="1500" dirty="0">
              <a:solidFill>
                <a:srgbClr val="003399"/>
              </a:solidFill>
              <a:latin typeface="Calibri"/>
              <a:cs typeface="Calibri"/>
            </a:endParaRPr>
          </a:p>
        </p:txBody>
      </p:sp>
      <p:sp>
        <p:nvSpPr>
          <p:cNvPr id="34" name="Line">
            <a:extLst>
              <a:ext uri="{FF2B5EF4-FFF2-40B4-BE49-F238E27FC236}">
                <a16:creationId xmlns:a16="http://schemas.microsoft.com/office/drawing/2014/main" xmlns="" id="{167DDA1F-7358-42A4-A64E-076B4D724AB1}"/>
              </a:ext>
            </a:extLst>
          </p:cNvPr>
          <p:cNvSpPr/>
          <p:nvPr/>
        </p:nvSpPr>
        <p:spPr>
          <a:xfrm>
            <a:off x="777481" y="4797152"/>
            <a:ext cx="5807631" cy="0"/>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6" name="Rectangle 5"/>
          <p:cNvSpPr/>
          <p:nvPr/>
        </p:nvSpPr>
        <p:spPr>
          <a:xfrm>
            <a:off x="1084293" y="2140114"/>
            <a:ext cx="6440035" cy="784830"/>
          </a:xfrm>
          <a:prstGeom prst="rect">
            <a:avLst/>
          </a:prstGeom>
        </p:spPr>
        <p:txBody>
          <a:bodyPr wrap="square">
            <a:spAutoFit/>
          </a:bodyPr>
          <a:lstStyle/>
          <a:p>
            <a:pPr lvl="0"/>
            <a:r>
              <a:rPr lang="mk-MK" sz="1500" dirty="0" smtClean="0">
                <a:solidFill>
                  <a:srgbClr val="003399"/>
                </a:solidFill>
                <a:cs typeface="Calibri"/>
              </a:rPr>
              <a:t>СТРАТЕГИЈА </a:t>
            </a:r>
            <a:r>
              <a:rPr lang="mk-MK" sz="1500" dirty="0">
                <a:solidFill>
                  <a:srgbClr val="003399"/>
                </a:solidFill>
                <a:cs typeface="Calibri"/>
              </a:rPr>
              <a:t>НА </a:t>
            </a:r>
            <a:r>
              <a:rPr lang="mk-MK" sz="1500" dirty="0" smtClean="0">
                <a:solidFill>
                  <a:srgbClr val="003399"/>
                </a:solidFill>
                <a:cs typeface="Calibri"/>
              </a:rPr>
              <a:t>ВЛАДАТА НА РЕПУБЛИКА МАКЕДОНИЈА</a:t>
            </a:r>
          </a:p>
          <a:p>
            <a:pPr lvl="0"/>
            <a:r>
              <a:rPr lang="mk-MK" sz="1500" dirty="0" smtClean="0">
                <a:solidFill>
                  <a:srgbClr val="003399"/>
                </a:solidFill>
                <a:cs typeface="Calibri"/>
              </a:rPr>
              <a:t>ЗА СОРАБОТКА </a:t>
            </a:r>
            <a:r>
              <a:rPr lang="mk-MK" sz="1500" dirty="0">
                <a:solidFill>
                  <a:srgbClr val="003399"/>
                </a:solidFill>
                <a:cs typeface="Calibri"/>
              </a:rPr>
              <a:t>СО </a:t>
            </a:r>
            <a:r>
              <a:rPr lang="mk-MK" sz="1500" dirty="0" smtClean="0">
                <a:solidFill>
                  <a:srgbClr val="003399"/>
                </a:solidFill>
                <a:cs typeface="Calibri"/>
              </a:rPr>
              <a:t>И </a:t>
            </a:r>
            <a:r>
              <a:rPr lang="mk-MK" sz="1500" dirty="0">
                <a:solidFill>
                  <a:srgbClr val="003399"/>
                </a:solidFill>
                <a:cs typeface="Calibri"/>
              </a:rPr>
              <a:t>РАЗВОЈ НА ГРАЃАНСКИОТ </a:t>
            </a:r>
            <a:r>
              <a:rPr lang="mk-MK" sz="1500" dirty="0" smtClean="0">
                <a:solidFill>
                  <a:srgbClr val="003399"/>
                </a:solidFill>
                <a:cs typeface="Calibri"/>
              </a:rPr>
              <a:t>СЕКТОР </a:t>
            </a:r>
          </a:p>
          <a:p>
            <a:pPr lvl="0"/>
            <a:r>
              <a:rPr lang="mk-MK" sz="1500" dirty="0" smtClean="0">
                <a:solidFill>
                  <a:srgbClr val="003399"/>
                </a:solidFill>
                <a:cs typeface="Calibri"/>
              </a:rPr>
              <a:t>СО АКЦИСКИ ПЛАН 2018 </a:t>
            </a:r>
            <a:r>
              <a:rPr lang="mk-MK" sz="1500" dirty="0">
                <a:solidFill>
                  <a:srgbClr val="003399"/>
                </a:solidFill>
                <a:cs typeface="Calibri"/>
              </a:rPr>
              <a:t>– </a:t>
            </a:r>
            <a:r>
              <a:rPr lang="mk-MK" sz="1500" dirty="0" smtClean="0">
                <a:solidFill>
                  <a:srgbClr val="003399"/>
                </a:solidFill>
                <a:cs typeface="Calibri"/>
              </a:rPr>
              <a:t>2020 (усвоена на 9.10.2018)</a:t>
            </a:r>
            <a:endParaRPr lang="ru-RU" sz="1500" dirty="0">
              <a:solidFill>
                <a:srgbClr val="003399"/>
              </a:solidFill>
              <a:cs typeface="Calibri"/>
            </a:endParaRPr>
          </a:p>
        </p:txBody>
      </p:sp>
      <p:pic>
        <p:nvPicPr>
          <p:cNvPr id="8" name="Picture 7"/>
          <p:cNvPicPr>
            <a:picLocks noChangeAspect="1"/>
          </p:cNvPicPr>
          <p:nvPr/>
        </p:nvPicPr>
        <p:blipFill>
          <a:blip r:embed="rId3" cstate="print"/>
          <a:stretch>
            <a:fillRect/>
          </a:stretch>
        </p:blipFill>
        <p:spPr>
          <a:xfrm>
            <a:off x="727305" y="2186919"/>
            <a:ext cx="365792" cy="377985"/>
          </a:xfrm>
          <a:prstGeom prst="rect">
            <a:avLst/>
          </a:prstGeom>
        </p:spPr>
      </p:pic>
      <p:sp>
        <p:nvSpPr>
          <p:cNvPr id="23" name="Line">
            <a:extLst>
              <a:ext uri="{FF2B5EF4-FFF2-40B4-BE49-F238E27FC236}">
                <a16:creationId xmlns:a16="http://schemas.microsoft.com/office/drawing/2014/main" xmlns="" id="{EB6E9CF2-97EE-403A-8068-91C9A68E9189}"/>
              </a:ext>
            </a:extLst>
          </p:cNvPr>
          <p:cNvSpPr/>
          <p:nvPr/>
        </p:nvSpPr>
        <p:spPr>
          <a:xfrm flipV="1">
            <a:off x="893354" y="1973464"/>
            <a:ext cx="5645712" cy="15376"/>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Tree>
    <p:extLst>
      <p:ext uri="{BB962C8B-B14F-4D97-AF65-F5344CB8AC3E}">
        <p14:creationId xmlns:p14="http://schemas.microsoft.com/office/powerpoint/2010/main" xmlns="" val="3266434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Image" descr="Image"/>
          <p:cNvPicPr>
            <a:picLocks noChangeAspect="1"/>
          </p:cNvPicPr>
          <p:nvPr/>
        </p:nvPicPr>
        <p:blipFill>
          <a:blip r:embed="rId2" cstate="print">
            <a:extLst/>
          </a:blip>
          <a:stretch>
            <a:fillRect/>
          </a:stretch>
        </p:blipFill>
        <p:spPr>
          <a:xfrm>
            <a:off x="597674" y="260648"/>
            <a:ext cx="1039872" cy="1072768"/>
          </a:xfrm>
          <a:prstGeom prst="rect">
            <a:avLst/>
          </a:prstGeom>
          <a:ln w="12700">
            <a:miter lim="400000"/>
          </a:ln>
        </p:spPr>
      </p:pic>
      <p:sp>
        <p:nvSpPr>
          <p:cNvPr id="215" name="Line"/>
          <p:cNvSpPr/>
          <p:nvPr/>
        </p:nvSpPr>
        <p:spPr>
          <a:xfrm>
            <a:off x="540884" y="6597351"/>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4" name="GLAVNI NASLOV…"/>
          <p:cNvSpPr txBox="1"/>
          <p:nvPr/>
        </p:nvSpPr>
        <p:spPr>
          <a:xfrm>
            <a:off x="1307819" y="842258"/>
            <a:ext cx="7512653" cy="5153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a:t>Приоритетни </a:t>
            </a:r>
            <a:r>
              <a:rPr lang="mk-MK" sz="3600" dirty="0" smtClean="0"/>
              <a:t>области на Стратегијата</a:t>
            </a:r>
            <a:endParaRPr sz="3600" dirty="0"/>
          </a:p>
        </p:txBody>
      </p:sp>
      <p:graphicFrame>
        <p:nvGraphicFramePr>
          <p:cNvPr id="10" name="Content Placeholder 9"/>
          <p:cNvGraphicFramePr>
            <a:graphicFrameLocks/>
          </p:cNvGraphicFramePr>
          <p:nvPr>
            <p:extLst>
              <p:ext uri="{D42A27DB-BD31-4B8C-83A1-F6EECF244321}">
                <p14:modId xmlns:p14="http://schemas.microsoft.com/office/powerpoint/2010/main" xmlns="" val="696600182"/>
              </p:ext>
            </p:extLst>
          </p:nvPr>
        </p:nvGraphicFramePr>
        <p:xfrm>
          <a:off x="215106" y="1412776"/>
          <a:ext cx="8713787" cy="5111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xmlns="" id="{C40AFAEC-7539-437B-B7EB-DF836712734B}"/>
              </a:ext>
            </a:extLst>
          </p:cNvPr>
          <p:cNvPicPr>
            <a:picLocks noChangeAspect="1"/>
          </p:cNvPicPr>
          <p:nvPr/>
        </p:nvPicPr>
        <p:blipFill>
          <a:blip r:embed="rId8" cstate="print"/>
          <a:stretch>
            <a:fillRect/>
          </a:stretch>
        </p:blipFill>
        <p:spPr>
          <a:xfrm>
            <a:off x="6623023" y="4555969"/>
            <a:ext cx="1909417" cy="1969375"/>
          </a:xfrm>
          <a:prstGeom prst="rect">
            <a:avLst/>
          </a:prstGeom>
        </p:spPr>
      </p:pic>
    </p:spTree>
    <p:extLst>
      <p:ext uri="{BB962C8B-B14F-4D97-AF65-F5344CB8AC3E}">
        <p14:creationId xmlns:p14="http://schemas.microsoft.com/office/powerpoint/2010/main" xmlns="" val="2737742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6695031" y="3861048"/>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597674" y="116632"/>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1628800"/>
            <a:ext cx="8207580" cy="3488455"/>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r>
              <a:rPr lang="mk-MK" sz="2000" dirty="0" smtClean="0">
                <a:solidFill>
                  <a:schemeClr val="tx2"/>
                </a:solidFill>
              </a:rPr>
              <a:t>Унапредување на правната рамка за граѓанските организации</a:t>
            </a:r>
            <a:endParaRPr lang="en-US" sz="2000" dirty="0" smtClean="0">
              <a:solidFill>
                <a:schemeClr val="tx2"/>
              </a:solidFill>
            </a:endParaRPr>
          </a:p>
          <a:p>
            <a:pPr marL="342900" lvl="0" indent="-342900">
              <a:buFont typeface="Arial" panose="020B0604020202020204" pitchFamily="34" charset="0"/>
              <a:buChar char="•"/>
            </a:pPr>
            <a:endParaRPr lang="mk-MK" sz="1400" dirty="0" smtClean="0">
              <a:solidFill>
                <a:schemeClr val="tx2"/>
              </a:solidFill>
            </a:endParaRPr>
          </a:p>
          <a:p>
            <a:pPr marL="342900" lvl="0" indent="-342900">
              <a:buFont typeface="Arial" panose="020B0604020202020204" pitchFamily="34" charset="0"/>
              <a:buChar char="•"/>
            </a:pPr>
            <a:r>
              <a:rPr lang="mk-MK" sz="2000" dirty="0" smtClean="0">
                <a:solidFill>
                  <a:schemeClr val="tx2"/>
                </a:solidFill>
              </a:rPr>
              <a:t>Воспоставување даночна рамка којашто одговара на спецификите на работењето на граѓанските организации и го овозможува нивниот развој</a:t>
            </a:r>
          </a:p>
          <a:p>
            <a:pPr marL="342900" lvl="0" indent="-342900">
              <a:buFont typeface="Arial" panose="020B0604020202020204" pitchFamily="34" charset="0"/>
              <a:buChar char="•"/>
            </a:pPr>
            <a:endParaRPr lang="mk-MK" sz="1400" dirty="0" smtClean="0">
              <a:solidFill>
                <a:schemeClr val="tx2"/>
              </a:solidFill>
            </a:endParaRPr>
          </a:p>
          <a:p>
            <a:pPr marL="342900" lvl="0" indent="-342900">
              <a:buFont typeface="Arial" panose="020B0604020202020204" pitchFamily="34" charset="0"/>
              <a:buChar char="•"/>
            </a:pPr>
            <a:r>
              <a:rPr lang="mk-MK" sz="2000" dirty="0" smtClean="0">
                <a:solidFill>
                  <a:schemeClr val="tx2"/>
                </a:solidFill>
              </a:rPr>
              <a:t>Унапредување на системот на државно финансирање на граѓанските организации</a:t>
            </a:r>
          </a:p>
          <a:p>
            <a:pPr marL="342900" lvl="0" indent="-342900">
              <a:buFont typeface="Arial" panose="020B0604020202020204" pitchFamily="34" charset="0"/>
              <a:buChar char="•"/>
            </a:pPr>
            <a:endParaRPr lang="mk-MK" sz="1400" dirty="0" smtClean="0">
              <a:solidFill>
                <a:schemeClr val="tx2"/>
              </a:solidFill>
            </a:endParaRPr>
          </a:p>
          <a:p>
            <a:pPr marL="342900" lvl="0" indent="-342900">
              <a:buFont typeface="Arial" panose="020B0604020202020204" pitchFamily="34" charset="0"/>
              <a:buChar char="•"/>
            </a:pPr>
            <a:r>
              <a:rPr lang="mk-MK" sz="2000" dirty="0" smtClean="0">
                <a:solidFill>
                  <a:schemeClr val="tx2"/>
                </a:solidFill>
              </a:rPr>
              <a:t>Подобрување на институционалната рамка и практики на соработка помеѓу Владата, органите на државната управа и граѓанските организации</a:t>
            </a:r>
            <a:endParaRPr lang="en-US" sz="2000" dirty="0">
              <a:solidFill>
                <a:schemeClr val="tx2"/>
              </a:solidFill>
            </a:endParaRPr>
          </a:p>
        </p:txBody>
      </p:sp>
      <p:sp>
        <p:nvSpPr>
          <p:cNvPr id="34" name="GLAVNI NASLOV…"/>
          <p:cNvSpPr txBox="1"/>
          <p:nvPr/>
        </p:nvSpPr>
        <p:spPr>
          <a:xfrm>
            <a:off x="1307819" y="692696"/>
            <a:ext cx="6144501" cy="5153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a:t>Цели во приоритетна област 1</a:t>
            </a:r>
            <a:endParaRPr sz="3600" dirty="0"/>
          </a:p>
        </p:txBody>
      </p:sp>
    </p:spTree>
    <p:extLst>
      <p:ext uri="{BB962C8B-B14F-4D97-AF65-F5344CB8AC3E}">
        <p14:creationId xmlns:p14="http://schemas.microsoft.com/office/powerpoint/2010/main" xmlns="" val="32620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Image" descr="Image"/>
          <p:cNvPicPr>
            <a:picLocks noChangeAspect="1"/>
          </p:cNvPicPr>
          <p:nvPr/>
        </p:nvPicPr>
        <p:blipFill>
          <a:blip r:embed="rId2" cstate="print">
            <a:extLst/>
          </a:blip>
          <a:stretch>
            <a:fillRect/>
          </a:stretch>
        </p:blipFill>
        <p:spPr>
          <a:xfrm>
            <a:off x="597674" y="44624"/>
            <a:ext cx="1039872" cy="1072768"/>
          </a:xfrm>
          <a:prstGeom prst="rect">
            <a:avLst/>
          </a:prstGeom>
          <a:ln w="12700">
            <a:miter lim="400000"/>
          </a:ln>
        </p:spPr>
      </p:pic>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1628800"/>
            <a:ext cx="8207580" cy="379912"/>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endParaRPr lang="en-US" sz="2000" dirty="0">
              <a:solidFill>
                <a:schemeClr val="tx2"/>
              </a:solidFill>
            </a:endParaRPr>
          </a:p>
        </p:txBody>
      </p:sp>
      <p:sp>
        <p:nvSpPr>
          <p:cNvPr id="34" name="GLAVNI NASLOV…"/>
          <p:cNvSpPr txBox="1"/>
          <p:nvPr/>
        </p:nvSpPr>
        <p:spPr>
          <a:xfrm>
            <a:off x="1691680" y="260648"/>
            <a:ext cx="6144501" cy="52642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smtClean="0"/>
              <a:t>Активности планирани за 2018</a:t>
            </a:r>
            <a:endParaRPr sz="3600" dirty="0"/>
          </a:p>
        </p:txBody>
      </p:sp>
      <p:graphicFrame>
        <p:nvGraphicFramePr>
          <p:cNvPr id="7" name="Table 6"/>
          <p:cNvGraphicFramePr>
            <a:graphicFrameLocks noGrp="1"/>
          </p:cNvGraphicFramePr>
          <p:nvPr/>
        </p:nvGraphicFramePr>
        <p:xfrm>
          <a:off x="683568" y="1052736"/>
          <a:ext cx="8064896" cy="5298459"/>
        </p:xfrm>
        <a:graphic>
          <a:graphicData uri="http://schemas.openxmlformats.org/drawingml/2006/table">
            <a:tbl>
              <a:tblPr/>
              <a:tblGrid>
                <a:gridCol w="5544616"/>
                <a:gridCol w="1944216"/>
                <a:gridCol w="576064"/>
              </a:tblGrid>
              <a:tr h="136658">
                <a:tc gridSpan="3">
                  <a:txBody>
                    <a:bodyPr/>
                    <a:lstStyle/>
                    <a:p>
                      <a:pPr algn="l">
                        <a:lnSpc>
                          <a:spcPct val="115000"/>
                        </a:lnSpc>
                        <a:spcAft>
                          <a:spcPts val="0"/>
                        </a:spcAft>
                      </a:pPr>
                      <a:r>
                        <a:rPr lang="mk-MK" sz="1000" dirty="0">
                          <a:latin typeface="Calibri"/>
                          <a:ea typeface="Calibri"/>
                          <a:cs typeface="Times New Roman"/>
                        </a:rPr>
                        <a:t>МЕРКА 1: Измени на Законот за здруженија и фондации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mk-MK"/>
                    </a:p>
                  </a:txBody>
                  <a:tcPr/>
                </a:tc>
                <a:tc hMerge="1">
                  <a:txBody>
                    <a:bodyPr/>
                    <a:lstStyle/>
                    <a:p>
                      <a:endParaRPr lang="mk-MK"/>
                    </a:p>
                  </a:txBody>
                  <a:tcPr/>
                </a:tc>
              </a:tr>
              <a:tr h="409974">
                <a:tc>
                  <a:txBody>
                    <a:bodyPr/>
                    <a:lstStyle/>
                    <a:p>
                      <a:pPr algn="l">
                        <a:lnSpc>
                          <a:spcPct val="115000"/>
                        </a:lnSpc>
                        <a:spcAft>
                          <a:spcPts val="0"/>
                        </a:spcAft>
                      </a:pPr>
                      <a:r>
                        <a:rPr lang="mk-MK" sz="1000" dirty="0">
                          <a:latin typeface="Calibri"/>
                          <a:ea typeface="Calibri"/>
                          <a:cs typeface="Times New Roman"/>
                        </a:rPr>
                        <a:t>1.1. Иницирање и спроведување на консултации со јавноста со цел да се оцени спроведувањето на Законот за здруженија и фондации во претходниот период</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dirty="0">
                          <a:latin typeface="Calibri"/>
                          <a:ea typeface="Calibri"/>
                          <a:cs typeface="Times New Roman"/>
                        </a:rPr>
                        <a:t>Министерство за правда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III/</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15">
                <a:tc>
                  <a:txBody>
                    <a:bodyPr/>
                    <a:lstStyle/>
                    <a:p>
                      <a:pPr algn="l">
                        <a:lnSpc>
                          <a:spcPct val="115000"/>
                        </a:lnSpc>
                        <a:spcAft>
                          <a:spcPts val="0"/>
                        </a:spcAft>
                      </a:pPr>
                      <a:r>
                        <a:rPr lang="mk-MK" sz="1000">
                          <a:latin typeface="Calibri"/>
                          <a:ea typeface="Calibri"/>
                          <a:cs typeface="Times New Roman"/>
                        </a:rPr>
                        <a:t>1.2. Анализа на потребите за изменување на Законот за здруженија и фондации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Министерство за правда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III/</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15">
                <a:tc>
                  <a:txBody>
                    <a:bodyPr/>
                    <a:lstStyle/>
                    <a:p>
                      <a:pPr algn="l">
                        <a:lnSpc>
                          <a:spcPct val="115000"/>
                        </a:lnSpc>
                        <a:spcAft>
                          <a:spcPts val="0"/>
                        </a:spcAft>
                      </a:pPr>
                      <a:r>
                        <a:rPr lang="mk-MK" sz="1000">
                          <a:latin typeface="Calibri"/>
                          <a:ea typeface="Calibri"/>
                          <a:cs typeface="Times New Roman"/>
                        </a:rPr>
                        <a:t>1.3. Подготовка на измени на Законот за здруженија и фондации врз основа на јавните консултации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Министерство за правда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IV/</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658">
                <a:tc gridSpan="3">
                  <a:txBody>
                    <a:bodyPr/>
                    <a:lstStyle/>
                    <a:p>
                      <a:pPr algn="l">
                        <a:lnSpc>
                          <a:spcPct val="115000"/>
                        </a:lnSpc>
                        <a:spcAft>
                          <a:spcPts val="0"/>
                        </a:spcAft>
                      </a:pPr>
                      <a:r>
                        <a:rPr lang="mk-MK" sz="1000">
                          <a:latin typeface="Calibri"/>
                          <a:ea typeface="Calibri"/>
                          <a:cs typeface="Times New Roman"/>
                        </a:rPr>
                        <a:t>МЕРКА 2:  Анализа на ефектите и избор на најпогоден модел за даночен третман на граѓанските организации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mk-MK"/>
                    </a:p>
                  </a:txBody>
                  <a:tcPr/>
                </a:tc>
                <a:tc hMerge="1">
                  <a:txBody>
                    <a:bodyPr/>
                    <a:lstStyle/>
                    <a:p>
                      <a:endParaRPr lang="mk-MK"/>
                    </a:p>
                  </a:txBody>
                  <a:tcPr/>
                </a:tc>
              </a:tr>
              <a:tr h="409974">
                <a:tc>
                  <a:txBody>
                    <a:bodyPr/>
                    <a:lstStyle/>
                    <a:p>
                      <a:pPr algn="l">
                        <a:lnSpc>
                          <a:spcPct val="115000"/>
                        </a:lnSpc>
                        <a:spcAft>
                          <a:spcPts val="0"/>
                        </a:spcAft>
                      </a:pPr>
                      <a:r>
                        <a:rPr lang="mk-MK" sz="1000">
                          <a:latin typeface="Calibri"/>
                          <a:ea typeface="Calibri"/>
                          <a:cs typeface="Times New Roman"/>
                        </a:rPr>
                        <a:t>2.1. Спроведување на јавни консултации за предизвиците и искуствата со цел изборна најпогоден модел за даночен третман на граѓанските организации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dirty="0">
                          <a:latin typeface="Calibri"/>
                          <a:ea typeface="Calibri"/>
                          <a:cs typeface="Times New Roman"/>
                        </a:rPr>
                        <a:t>Министерство за финансии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IV/</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15">
                <a:tc>
                  <a:txBody>
                    <a:bodyPr/>
                    <a:lstStyle/>
                    <a:p>
                      <a:pPr algn="l">
                        <a:lnSpc>
                          <a:spcPct val="115000"/>
                        </a:lnSpc>
                        <a:spcAft>
                          <a:spcPts val="0"/>
                        </a:spcAft>
                      </a:pPr>
                      <a:r>
                        <a:rPr lang="mk-MK" sz="1000" dirty="0">
                          <a:latin typeface="Calibri"/>
                          <a:ea typeface="Calibri"/>
                          <a:cs typeface="Times New Roman"/>
                        </a:rPr>
                        <a:t>2.4. Подобрување на процесот на регистрација на проекти во Централната база на податоци за странска помош ЦДАД</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Секретаријат за европски прашања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III/</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974">
                <a:tc>
                  <a:txBody>
                    <a:bodyPr/>
                    <a:lstStyle/>
                    <a:p>
                      <a:pPr algn="l">
                        <a:lnSpc>
                          <a:spcPct val="115000"/>
                        </a:lnSpc>
                        <a:spcAft>
                          <a:spcPts val="0"/>
                        </a:spcAft>
                      </a:pPr>
                      <a:r>
                        <a:rPr lang="mk-MK" sz="1000" dirty="0">
                          <a:latin typeface="Calibri"/>
                          <a:ea typeface="Calibri"/>
                          <a:cs typeface="Times New Roman"/>
                        </a:rPr>
                        <a:t>МЕРКА 9: Воспоставување независен, репрезентативен, оперативен и ефективен Совет за соработка со и развој на граѓанскиот сектор и обезбедување на негова редовна работа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a:t>
                      </a:r>
                      <a:r>
                        <a:rPr lang="mk-MK" sz="1000">
                          <a:latin typeface="Calibri"/>
                          <a:ea typeface="Calibri"/>
                          <a:cs typeface="Times New Roman"/>
                        </a:rPr>
                        <a:t> – </a:t>
                      </a:r>
                      <a:r>
                        <a:rPr lang="en-US" sz="1000">
                          <a:latin typeface="Calibri"/>
                          <a:ea typeface="Calibri"/>
                          <a:cs typeface="Times New Roman"/>
                        </a:rPr>
                        <a:t>III/ </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728">
                <a:tc>
                  <a:txBody>
                    <a:bodyPr/>
                    <a:lstStyle/>
                    <a:p>
                      <a:pPr algn="l">
                        <a:lnSpc>
                          <a:spcPct val="115000"/>
                        </a:lnSpc>
                        <a:spcAft>
                          <a:spcPts val="0"/>
                        </a:spcAft>
                      </a:pPr>
                      <a:r>
                        <a:rPr lang="mk-MK" sz="1000" dirty="0">
                          <a:latin typeface="Calibri"/>
                          <a:ea typeface="Calibri"/>
                          <a:cs typeface="Times New Roman"/>
                        </a:rPr>
                        <a:t>МЕРКА 10:  Унапредување на статусот на Одделението за соработка со невладини организации на Генералниот секретаријат во насока на создавање </a:t>
                      </a:r>
                      <a:r>
                        <a:rPr lang="mk-MK" sz="1000" dirty="0" err="1">
                          <a:latin typeface="Calibri"/>
                          <a:ea typeface="Calibri"/>
                          <a:cs typeface="Times New Roman"/>
                        </a:rPr>
                        <a:t>овозможувачка</a:t>
                      </a:r>
                      <a:r>
                        <a:rPr lang="mk-MK" sz="1000" dirty="0">
                          <a:latin typeface="Calibri"/>
                          <a:ea typeface="Calibri"/>
                          <a:cs typeface="Times New Roman"/>
                        </a:rPr>
                        <a:t> средина за граѓанскиот сектор</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 </a:t>
                      </a:r>
                      <a:r>
                        <a:rPr lang="en-US" sz="1000">
                          <a:latin typeface="Calibri"/>
                          <a:ea typeface="Calibri"/>
                          <a:cs typeface="Times New Roman"/>
                        </a:rPr>
                        <a:t>IV/</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631">
                <a:tc>
                  <a:txBody>
                    <a:bodyPr/>
                    <a:lstStyle/>
                    <a:p>
                      <a:pPr algn="l">
                        <a:lnSpc>
                          <a:spcPct val="115000"/>
                        </a:lnSpc>
                        <a:spcAft>
                          <a:spcPts val="0"/>
                        </a:spcAft>
                      </a:pPr>
                      <a:r>
                        <a:rPr lang="mk-MK" sz="1000" dirty="0">
                          <a:latin typeface="Calibri"/>
                          <a:ea typeface="Calibri"/>
                          <a:cs typeface="Times New Roman"/>
                        </a:rPr>
                        <a:t>МЕРКА 11: Зајакнување на капацитетите на Мрежата на државни службеници за соработка со граѓанскиот сектор и унапредување на методите за комуникација и координација на членовите на мрежата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 / </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974">
                <a:tc>
                  <a:txBody>
                    <a:bodyPr/>
                    <a:lstStyle/>
                    <a:p>
                      <a:pPr algn="l">
                        <a:lnSpc>
                          <a:spcPct val="115000"/>
                        </a:lnSpc>
                        <a:spcAft>
                          <a:spcPts val="0"/>
                        </a:spcAft>
                      </a:pPr>
                      <a:r>
                        <a:rPr lang="mk-MK" sz="1000" dirty="0">
                          <a:latin typeface="Calibri"/>
                          <a:ea typeface="Calibri"/>
                          <a:cs typeface="Times New Roman"/>
                        </a:rPr>
                        <a:t>МЕРКА 12: Зголемување на достапноста и дисеминацијата на јавните податоци за регистрираните граѓански организации во Централниот регистар на Република Македонија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Централен регистар на Република Македонија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dirty="0">
                          <a:latin typeface="Calibri"/>
                          <a:ea typeface="Calibri"/>
                          <a:cs typeface="Times New Roman"/>
                        </a:rPr>
                        <a:t>IV/</a:t>
                      </a:r>
                      <a:r>
                        <a:rPr lang="mk-MK" sz="100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15">
                <a:tc>
                  <a:txBody>
                    <a:bodyPr/>
                    <a:lstStyle/>
                    <a:p>
                      <a:pPr algn="l">
                        <a:lnSpc>
                          <a:spcPct val="115000"/>
                        </a:lnSpc>
                        <a:spcAft>
                          <a:spcPts val="0"/>
                        </a:spcAft>
                      </a:pPr>
                      <a:r>
                        <a:rPr lang="mk-MK" sz="1000" dirty="0">
                          <a:latin typeface="Calibri"/>
                          <a:ea typeface="Calibri"/>
                          <a:cs typeface="Times New Roman"/>
                        </a:rPr>
                        <a:t>МЕРКА 13: Промовирање и поттикнување на добрите практики за соработка со граѓанските организации на локално ниво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Министерство за локална самоуправа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IV/</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9974">
                <a:tc gridSpan="3">
                  <a:txBody>
                    <a:bodyPr/>
                    <a:lstStyle/>
                    <a:p>
                      <a:pPr algn="l">
                        <a:lnSpc>
                          <a:spcPct val="115000"/>
                        </a:lnSpc>
                        <a:spcAft>
                          <a:spcPts val="0"/>
                        </a:spcAft>
                      </a:pPr>
                      <a:r>
                        <a:rPr lang="mk-MK" sz="1000">
                          <a:latin typeface="Calibri"/>
                          <a:ea typeface="Calibri"/>
                          <a:cs typeface="Times New Roman"/>
                        </a:rPr>
                        <a:t>МЕРКА 14: Подобрување на комуникацијата и зголемување на видливоста на Одделението за соработка со невладини организации, Советот за соработка со и развој на граѓанскиот сектор и граѓанските организации во јавноста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mk-MK"/>
                    </a:p>
                  </a:txBody>
                  <a:tcPr/>
                </a:tc>
                <a:tc hMerge="1">
                  <a:txBody>
                    <a:bodyPr/>
                    <a:lstStyle/>
                    <a:p>
                      <a:endParaRPr lang="mk-MK"/>
                    </a:p>
                  </a:txBody>
                  <a:tcPr/>
                </a:tc>
              </a:tr>
              <a:tr h="273315">
                <a:tc>
                  <a:txBody>
                    <a:bodyPr/>
                    <a:lstStyle/>
                    <a:p>
                      <a:pPr algn="l">
                        <a:lnSpc>
                          <a:spcPct val="115000"/>
                        </a:lnSpc>
                        <a:spcAft>
                          <a:spcPts val="0"/>
                        </a:spcAft>
                      </a:pPr>
                      <a:r>
                        <a:rPr lang="mk-MK" sz="1000">
                          <a:latin typeface="Calibri"/>
                          <a:ea typeface="Calibri"/>
                          <a:cs typeface="Times New Roman"/>
                        </a:rPr>
                        <a:t>14.1. Организирање на „Отворени денови за иницијативи на граѓанските организации“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dirty="0">
                          <a:latin typeface="Calibri"/>
                          <a:ea typeface="Calibri"/>
                          <a:cs typeface="Times New Roman"/>
                        </a:rPr>
                        <a:t>Канцеларија на претседателот на Владата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a:latin typeface="Calibri"/>
                          <a:ea typeface="Calibri"/>
                          <a:cs typeface="Times New Roman"/>
                        </a:rPr>
                        <a:t>III/</a:t>
                      </a:r>
                      <a:r>
                        <a:rPr lang="mk-MK" sz="100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315">
                <a:tc>
                  <a:txBody>
                    <a:bodyPr/>
                    <a:lstStyle/>
                    <a:p>
                      <a:pPr algn="l">
                        <a:lnSpc>
                          <a:spcPct val="115000"/>
                        </a:lnSpc>
                        <a:spcAft>
                          <a:spcPts val="0"/>
                        </a:spcAft>
                      </a:pPr>
                      <a:r>
                        <a:rPr lang="mk-MK" sz="1000">
                          <a:latin typeface="Calibri"/>
                          <a:ea typeface="Calibri"/>
                          <a:cs typeface="Times New Roman"/>
                        </a:rPr>
                        <a:t>14.2. Подобрување на веб страницата www.nvosorabotka.gov.mk со информации и бази на податоци</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mk-MK" sz="100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000" dirty="0">
                          <a:latin typeface="Calibri"/>
                          <a:ea typeface="Calibri"/>
                          <a:cs typeface="Times New Roman"/>
                        </a:rPr>
                        <a:t>III / </a:t>
                      </a:r>
                      <a:r>
                        <a:rPr lang="mk-MK" sz="100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62004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6695031" y="3835889"/>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597674" y="268000"/>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2276872"/>
            <a:ext cx="8207580" cy="17418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r>
              <a:rPr lang="mk-MK" sz="2000" dirty="0" smtClean="0">
                <a:solidFill>
                  <a:schemeClr val="tx2"/>
                </a:solidFill>
              </a:rPr>
              <a:t>Зголемување на вклученоста на граѓанските организации во процесот на креирање, спроведување, следење и оценување на политиките </a:t>
            </a:r>
            <a:endParaRPr lang="en-US" sz="2000" dirty="0">
              <a:solidFill>
                <a:schemeClr val="tx2"/>
              </a:solidFill>
            </a:endParaRPr>
          </a:p>
          <a:p>
            <a:pPr marL="171450" lvl="0" indent="-171450">
              <a:buFont typeface="Arial" panose="020B0604020202020204" pitchFamily="34" charset="0"/>
              <a:buChar char="•"/>
            </a:pPr>
            <a:endParaRPr lang="mk-MK" dirty="0">
              <a:solidFill>
                <a:schemeClr val="tx2"/>
              </a:solidFill>
            </a:endParaRPr>
          </a:p>
          <a:p>
            <a:pPr marL="342900" lvl="0" indent="-342900">
              <a:buFont typeface="Arial" panose="020B0604020202020204" pitchFamily="34" charset="0"/>
              <a:buChar char="•"/>
            </a:pPr>
            <a:r>
              <a:rPr lang="mk-MK" sz="2000" dirty="0" smtClean="0">
                <a:solidFill>
                  <a:schemeClr val="tx2"/>
                </a:solidFill>
              </a:rPr>
              <a:t>Зајакнување </a:t>
            </a:r>
            <a:r>
              <a:rPr lang="mk-MK" sz="2000" dirty="0">
                <a:solidFill>
                  <a:schemeClr val="tx2"/>
                </a:solidFill>
              </a:rPr>
              <a:t>на партнерството во процесите поврзани со </a:t>
            </a:r>
            <a:r>
              <a:rPr lang="mk-MK" sz="2000" dirty="0" smtClean="0">
                <a:solidFill>
                  <a:schemeClr val="tx2"/>
                </a:solidFill>
              </a:rPr>
              <a:t>европската интеграција</a:t>
            </a:r>
            <a:endParaRPr lang="en-US" sz="2000" dirty="0">
              <a:solidFill>
                <a:schemeClr val="tx2"/>
              </a:solidFill>
            </a:endParaRPr>
          </a:p>
          <a:p>
            <a:pPr marL="171450" lvl="0" indent="-171450">
              <a:buFont typeface="Arial" panose="020B0604020202020204" pitchFamily="34" charset="0"/>
              <a:buChar char="•"/>
            </a:pPr>
            <a:endParaRPr lang="mk-MK" sz="1050" dirty="0">
              <a:solidFill>
                <a:schemeClr val="tx2"/>
              </a:solidFill>
            </a:endParaRPr>
          </a:p>
        </p:txBody>
      </p:sp>
      <p:sp>
        <p:nvSpPr>
          <p:cNvPr id="34" name="GLAVNI NASLOV…"/>
          <p:cNvSpPr txBox="1"/>
          <p:nvPr/>
        </p:nvSpPr>
        <p:spPr>
          <a:xfrm>
            <a:off x="1307819" y="825434"/>
            <a:ext cx="6144501" cy="5153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a:t>Цели во приоритетна област 2</a:t>
            </a:r>
            <a:endParaRPr sz="3600" dirty="0"/>
          </a:p>
        </p:txBody>
      </p:sp>
    </p:spTree>
    <p:extLst>
      <p:ext uri="{BB962C8B-B14F-4D97-AF65-F5344CB8AC3E}">
        <p14:creationId xmlns:p14="http://schemas.microsoft.com/office/powerpoint/2010/main" xmlns="" val="1869766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Image" descr="Image"/>
          <p:cNvPicPr>
            <a:picLocks noChangeAspect="1"/>
          </p:cNvPicPr>
          <p:nvPr/>
        </p:nvPicPr>
        <p:blipFill>
          <a:blip r:embed="rId3" cstate="print">
            <a:extLst/>
          </a:blip>
          <a:stretch>
            <a:fillRect/>
          </a:stretch>
        </p:blipFill>
        <p:spPr>
          <a:xfrm>
            <a:off x="597674" y="51976"/>
            <a:ext cx="1039872" cy="1072768"/>
          </a:xfrm>
          <a:prstGeom prst="rect">
            <a:avLst/>
          </a:prstGeom>
          <a:ln w="12700">
            <a:miter lim="400000"/>
          </a:ln>
        </p:spPr>
      </p:pic>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1628800"/>
            <a:ext cx="8207580" cy="379912"/>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endParaRPr lang="en-US" sz="2000" dirty="0">
              <a:solidFill>
                <a:schemeClr val="tx2"/>
              </a:solidFill>
            </a:endParaRPr>
          </a:p>
        </p:txBody>
      </p:sp>
      <p:sp>
        <p:nvSpPr>
          <p:cNvPr id="34" name="GLAVNI NASLOV…"/>
          <p:cNvSpPr txBox="1"/>
          <p:nvPr/>
        </p:nvSpPr>
        <p:spPr>
          <a:xfrm>
            <a:off x="1619672" y="332656"/>
            <a:ext cx="6144501" cy="52642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smtClean="0"/>
              <a:t>Активности планирани за 2018</a:t>
            </a:r>
            <a:endParaRPr lang="mk-MK" sz="3600" dirty="0"/>
          </a:p>
        </p:txBody>
      </p:sp>
      <p:graphicFrame>
        <p:nvGraphicFramePr>
          <p:cNvPr id="7" name="Table 6"/>
          <p:cNvGraphicFramePr>
            <a:graphicFrameLocks noGrp="1"/>
          </p:cNvGraphicFramePr>
          <p:nvPr/>
        </p:nvGraphicFramePr>
        <p:xfrm>
          <a:off x="755576" y="1124744"/>
          <a:ext cx="7776864" cy="5520690"/>
        </p:xfrm>
        <a:graphic>
          <a:graphicData uri="http://schemas.openxmlformats.org/drawingml/2006/table">
            <a:tbl>
              <a:tblPr/>
              <a:tblGrid>
                <a:gridCol w="5158909"/>
                <a:gridCol w="2001965"/>
                <a:gridCol w="615990"/>
              </a:tblGrid>
              <a:tr h="219676">
                <a:tc gridSpan="3">
                  <a:txBody>
                    <a:bodyPr/>
                    <a:lstStyle/>
                    <a:p>
                      <a:pPr>
                        <a:lnSpc>
                          <a:spcPct val="115000"/>
                        </a:lnSpc>
                        <a:spcAft>
                          <a:spcPts val="0"/>
                        </a:spcAft>
                      </a:pPr>
                      <a:r>
                        <a:rPr lang="en-US" sz="1050" dirty="0">
                          <a:latin typeface="Calibri"/>
                          <a:ea typeface="Calibri"/>
                          <a:cs typeface="Times New Roman"/>
                        </a:rPr>
                        <a:t>МЕРКА 16: </a:t>
                      </a:r>
                      <a:r>
                        <a:rPr lang="en-US" sz="1050" dirty="0" err="1">
                          <a:latin typeface="Calibri"/>
                          <a:ea typeface="Calibri"/>
                          <a:cs typeface="Times New Roman"/>
                        </a:rPr>
                        <a:t>Соработка</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постојните</a:t>
                      </a:r>
                      <a:r>
                        <a:rPr lang="en-US" sz="1050" dirty="0">
                          <a:latin typeface="Calibri"/>
                          <a:ea typeface="Calibri"/>
                          <a:cs typeface="Times New Roman"/>
                        </a:rPr>
                        <a:t> </a:t>
                      </a:r>
                      <a:r>
                        <a:rPr lang="en-US" sz="1050" dirty="0" err="1">
                          <a:latin typeface="Calibri"/>
                          <a:ea typeface="Calibri"/>
                          <a:cs typeface="Times New Roman"/>
                        </a:rPr>
                        <a:t>ефективни</a:t>
                      </a:r>
                      <a:r>
                        <a:rPr lang="en-US" sz="1050" dirty="0">
                          <a:latin typeface="Calibri"/>
                          <a:ea typeface="Calibri"/>
                          <a:cs typeface="Times New Roman"/>
                        </a:rPr>
                        <a:t> </a:t>
                      </a:r>
                      <a:r>
                        <a:rPr lang="en-US" sz="1050" dirty="0" err="1">
                          <a:latin typeface="Calibri"/>
                          <a:ea typeface="Calibri"/>
                          <a:cs typeface="Times New Roman"/>
                        </a:rPr>
                        <a:t>тематски</a:t>
                      </a:r>
                      <a:r>
                        <a:rPr lang="en-US" sz="1050" dirty="0">
                          <a:latin typeface="Calibri"/>
                          <a:ea typeface="Calibri"/>
                          <a:cs typeface="Times New Roman"/>
                        </a:rPr>
                        <a:t> </a:t>
                      </a:r>
                      <a:r>
                        <a:rPr lang="en-US" sz="1050" dirty="0" err="1">
                          <a:latin typeface="Calibri"/>
                          <a:ea typeface="Calibri"/>
                          <a:cs typeface="Times New Roman"/>
                        </a:rPr>
                        <a:t>мрежи</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за </a:t>
                      </a:r>
                      <a:r>
                        <a:rPr lang="en-US" sz="1050" dirty="0" err="1">
                          <a:latin typeface="Calibri"/>
                          <a:ea typeface="Calibri"/>
                          <a:cs typeface="Times New Roman"/>
                        </a:rPr>
                        <a:t>структуриран</a:t>
                      </a:r>
                      <a:r>
                        <a:rPr lang="en-US" sz="1050" dirty="0">
                          <a:latin typeface="Calibri"/>
                          <a:ea typeface="Calibri"/>
                          <a:cs typeface="Times New Roman"/>
                        </a:rPr>
                        <a:t> </a:t>
                      </a:r>
                      <a:r>
                        <a:rPr lang="en-US" sz="1050" dirty="0" err="1">
                          <a:latin typeface="Calibri"/>
                          <a:ea typeface="Calibri"/>
                          <a:cs typeface="Times New Roman"/>
                        </a:rPr>
                        <a:t>дијалог</a:t>
                      </a:r>
                      <a:r>
                        <a:rPr lang="en-US" sz="1050" dirty="0">
                          <a:latin typeface="Calibri"/>
                          <a:ea typeface="Calibri"/>
                          <a:cs typeface="Times New Roman"/>
                        </a:rPr>
                        <a:t>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процесот</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креирање</a:t>
                      </a:r>
                      <a:r>
                        <a:rPr lang="en-US" sz="1050" dirty="0">
                          <a:latin typeface="Calibri"/>
                          <a:ea typeface="Calibri"/>
                          <a:cs typeface="Times New Roman"/>
                        </a:rPr>
                        <a:t>, </a:t>
                      </a:r>
                      <a:r>
                        <a:rPr lang="en-US" sz="1050" dirty="0" err="1">
                          <a:latin typeface="Calibri"/>
                          <a:ea typeface="Calibri"/>
                          <a:cs typeface="Times New Roman"/>
                        </a:rPr>
                        <a:t>спроведување</a:t>
                      </a:r>
                      <a:r>
                        <a:rPr lang="en-US" sz="1050" dirty="0">
                          <a:latin typeface="Calibri"/>
                          <a:ea typeface="Calibri"/>
                          <a:cs typeface="Times New Roman"/>
                        </a:rPr>
                        <a:t>, </a:t>
                      </a:r>
                      <a:r>
                        <a:rPr lang="en-US" sz="1050" dirty="0" err="1">
                          <a:latin typeface="Calibri"/>
                          <a:ea typeface="Calibri"/>
                          <a:cs typeface="Times New Roman"/>
                        </a:rPr>
                        <a:t>следење</a:t>
                      </a:r>
                      <a:r>
                        <a:rPr lang="en-US" sz="1050" dirty="0">
                          <a:latin typeface="Calibri"/>
                          <a:ea typeface="Calibri"/>
                          <a:cs typeface="Times New Roman"/>
                        </a:rPr>
                        <a:t> и </a:t>
                      </a:r>
                      <a:r>
                        <a:rPr lang="en-US" sz="1050" dirty="0" err="1">
                          <a:latin typeface="Calibri"/>
                          <a:ea typeface="Calibri"/>
                          <a:cs typeface="Times New Roman"/>
                        </a:rPr>
                        <a:t>оценување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политиките</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mk-MK"/>
                    </a:p>
                  </a:txBody>
                  <a:tcPr/>
                </a:tc>
                <a:tc hMerge="1">
                  <a:txBody>
                    <a:bodyPr/>
                    <a:lstStyle/>
                    <a:p>
                      <a:endParaRPr lang="mk-MK"/>
                    </a:p>
                  </a:txBody>
                  <a:tcPr/>
                </a:tc>
              </a:tr>
              <a:tr h="329514">
                <a:tc>
                  <a:txBody>
                    <a:bodyPr/>
                    <a:lstStyle/>
                    <a:p>
                      <a:pPr>
                        <a:lnSpc>
                          <a:spcPct val="115000"/>
                        </a:lnSpc>
                        <a:spcAft>
                          <a:spcPts val="0"/>
                        </a:spcAft>
                      </a:pPr>
                      <a:r>
                        <a:rPr lang="en-US" sz="1050" dirty="0">
                          <a:latin typeface="Calibri"/>
                          <a:ea typeface="Calibri"/>
                          <a:cs typeface="Times New Roman"/>
                        </a:rPr>
                        <a:t>16.1. </a:t>
                      </a:r>
                      <a:r>
                        <a:rPr lang="en-US" sz="1050" dirty="0" err="1">
                          <a:latin typeface="Calibri"/>
                          <a:ea typeface="Calibri"/>
                          <a:cs typeface="Times New Roman"/>
                        </a:rPr>
                        <a:t>Идентификување</a:t>
                      </a:r>
                      <a:r>
                        <a:rPr lang="en-US" sz="1050" dirty="0">
                          <a:latin typeface="Calibri"/>
                          <a:ea typeface="Calibri"/>
                          <a:cs typeface="Times New Roman"/>
                        </a:rPr>
                        <a:t> и </a:t>
                      </a:r>
                      <a:r>
                        <a:rPr lang="en-US" sz="1050" dirty="0" err="1">
                          <a:latin typeface="Calibri"/>
                          <a:ea typeface="Calibri"/>
                          <a:cs typeface="Times New Roman"/>
                        </a:rPr>
                        <a:t>активно</a:t>
                      </a:r>
                      <a:r>
                        <a:rPr lang="en-US" sz="1050" dirty="0">
                          <a:latin typeface="Calibri"/>
                          <a:ea typeface="Calibri"/>
                          <a:cs typeface="Times New Roman"/>
                        </a:rPr>
                        <a:t> </a:t>
                      </a:r>
                      <a:r>
                        <a:rPr lang="en-US" sz="1050" dirty="0" err="1">
                          <a:latin typeface="Calibri"/>
                          <a:ea typeface="Calibri"/>
                          <a:cs typeface="Times New Roman"/>
                        </a:rPr>
                        <a:t>вклучување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тематските</a:t>
                      </a:r>
                      <a:r>
                        <a:rPr lang="en-US" sz="1050" dirty="0">
                          <a:latin typeface="Calibri"/>
                          <a:ea typeface="Calibri"/>
                          <a:cs typeface="Times New Roman"/>
                        </a:rPr>
                        <a:t> </a:t>
                      </a:r>
                      <a:r>
                        <a:rPr lang="en-US" sz="1050" dirty="0" err="1">
                          <a:latin typeface="Calibri"/>
                          <a:ea typeface="Calibri"/>
                          <a:cs typeface="Times New Roman"/>
                        </a:rPr>
                        <a:t>мрежи</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граѓански организации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работни</a:t>
                      </a:r>
                      <a:r>
                        <a:rPr lang="en-US" sz="1050" dirty="0">
                          <a:latin typeface="Calibri"/>
                          <a:ea typeface="Calibri"/>
                          <a:cs typeface="Times New Roman"/>
                        </a:rPr>
                        <a:t> </a:t>
                      </a:r>
                      <a:r>
                        <a:rPr lang="en-US" sz="1050" dirty="0" err="1">
                          <a:latin typeface="Calibri"/>
                          <a:ea typeface="Calibri"/>
                          <a:cs typeface="Times New Roman"/>
                        </a:rPr>
                        <a:t>групи</a:t>
                      </a:r>
                      <a:r>
                        <a:rPr lang="en-US" sz="1050" dirty="0">
                          <a:latin typeface="Calibri"/>
                          <a:ea typeface="Calibri"/>
                          <a:cs typeface="Times New Roman"/>
                        </a:rPr>
                        <a:t> за </a:t>
                      </a:r>
                      <a:r>
                        <a:rPr lang="en-US" sz="1050" dirty="0" err="1">
                          <a:latin typeface="Calibri"/>
                          <a:ea typeface="Calibri"/>
                          <a:cs typeface="Times New Roman"/>
                        </a:rPr>
                        <a:t>изработка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прописите</a:t>
                      </a:r>
                      <a:r>
                        <a:rPr lang="en-US" sz="1050" dirty="0">
                          <a:latin typeface="Calibri"/>
                          <a:ea typeface="Calibri"/>
                          <a:cs typeface="Times New Roman"/>
                        </a:rPr>
                        <a:t> и </a:t>
                      </a:r>
                      <a:r>
                        <a:rPr lang="en-US" sz="1050" dirty="0" err="1">
                          <a:latin typeface="Calibri"/>
                          <a:ea typeface="Calibri"/>
                          <a:cs typeface="Times New Roman"/>
                        </a:rPr>
                        <a:t>стратешките</a:t>
                      </a:r>
                      <a:r>
                        <a:rPr lang="en-US" sz="1050" dirty="0">
                          <a:latin typeface="Calibri"/>
                          <a:ea typeface="Calibri"/>
                          <a:cs typeface="Times New Roman"/>
                        </a:rPr>
                        <a:t> </a:t>
                      </a:r>
                      <a:r>
                        <a:rPr lang="en-US" sz="1050" dirty="0" err="1">
                          <a:latin typeface="Calibri"/>
                          <a:ea typeface="Calibri"/>
                          <a:cs typeface="Times New Roman"/>
                        </a:rPr>
                        <a:t>документи</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dirty="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dirty="0">
                          <a:latin typeface="Calibri"/>
                          <a:ea typeface="Calibri"/>
                          <a:cs typeface="Times New Roman"/>
                        </a:rPr>
                        <a:t>IV / </a:t>
                      </a:r>
                      <a:r>
                        <a:rPr lang="mk-MK" sz="105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14">
                <a:tc>
                  <a:txBody>
                    <a:bodyPr/>
                    <a:lstStyle/>
                    <a:p>
                      <a:pPr>
                        <a:lnSpc>
                          <a:spcPct val="115000"/>
                        </a:lnSpc>
                        <a:spcAft>
                          <a:spcPts val="0"/>
                        </a:spcAft>
                      </a:pPr>
                      <a:r>
                        <a:rPr lang="en-US" sz="1050" dirty="0">
                          <a:latin typeface="Calibri"/>
                          <a:ea typeface="Calibri"/>
                          <a:cs typeface="Times New Roman"/>
                        </a:rPr>
                        <a:t>16.2. </a:t>
                      </a:r>
                      <a:r>
                        <a:rPr lang="en-US" sz="1050" dirty="0" err="1">
                          <a:latin typeface="Calibri"/>
                          <a:ea typeface="Calibri"/>
                          <a:cs typeface="Times New Roman"/>
                        </a:rPr>
                        <a:t>Обезбедување</a:t>
                      </a:r>
                      <a:r>
                        <a:rPr lang="en-US" sz="1050" dirty="0">
                          <a:latin typeface="Calibri"/>
                          <a:ea typeface="Calibri"/>
                          <a:cs typeface="Times New Roman"/>
                        </a:rPr>
                        <a:t> </a:t>
                      </a:r>
                      <a:r>
                        <a:rPr lang="en-US" sz="1050" dirty="0" err="1">
                          <a:latin typeface="Calibri"/>
                          <a:ea typeface="Calibri"/>
                          <a:cs typeface="Times New Roman"/>
                        </a:rPr>
                        <a:t>редовна</a:t>
                      </a:r>
                      <a:r>
                        <a:rPr lang="en-US" sz="1050" dirty="0">
                          <a:latin typeface="Calibri"/>
                          <a:ea typeface="Calibri"/>
                          <a:cs typeface="Times New Roman"/>
                        </a:rPr>
                        <a:t> </a:t>
                      </a:r>
                      <a:r>
                        <a:rPr lang="en-US" sz="1050" dirty="0" err="1">
                          <a:latin typeface="Calibri"/>
                          <a:ea typeface="Calibri"/>
                          <a:cs typeface="Times New Roman"/>
                        </a:rPr>
                        <a:t>комуникација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органите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државната</a:t>
                      </a:r>
                      <a:r>
                        <a:rPr lang="en-US" sz="1050" dirty="0">
                          <a:latin typeface="Calibri"/>
                          <a:ea typeface="Calibri"/>
                          <a:cs typeface="Times New Roman"/>
                        </a:rPr>
                        <a:t> </a:t>
                      </a:r>
                      <a:r>
                        <a:rPr lang="en-US" sz="1050" dirty="0" err="1">
                          <a:latin typeface="Calibri"/>
                          <a:ea typeface="Calibri"/>
                          <a:cs typeface="Times New Roman"/>
                        </a:rPr>
                        <a:t>управа</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тематските</a:t>
                      </a:r>
                      <a:r>
                        <a:rPr lang="en-US" sz="1050" dirty="0">
                          <a:latin typeface="Calibri"/>
                          <a:ea typeface="Calibri"/>
                          <a:cs typeface="Times New Roman"/>
                        </a:rPr>
                        <a:t> </a:t>
                      </a:r>
                      <a:r>
                        <a:rPr lang="en-US" sz="1050" dirty="0" err="1">
                          <a:latin typeface="Calibri"/>
                          <a:ea typeface="Calibri"/>
                          <a:cs typeface="Times New Roman"/>
                        </a:rPr>
                        <a:t>мрежи</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граѓански организации</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a:latin typeface="Calibri"/>
                          <a:ea typeface="Calibri"/>
                          <a:cs typeface="Times New Roman"/>
                        </a:rPr>
                        <a:t>Генерален секретаријат - Одделение за соработка со НВО</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IV / </a:t>
                      </a:r>
                      <a:r>
                        <a:rPr lang="mk-MK" sz="105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189">
                <a:tc>
                  <a:txBody>
                    <a:bodyPr/>
                    <a:lstStyle/>
                    <a:p>
                      <a:pPr>
                        <a:lnSpc>
                          <a:spcPct val="115000"/>
                        </a:lnSpc>
                        <a:spcAft>
                          <a:spcPts val="0"/>
                        </a:spcAft>
                      </a:pPr>
                      <a:r>
                        <a:rPr lang="en-US" sz="1050" dirty="0">
                          <a:latin typeface="Calibri"/>
                          <a:ea typeface="Calibri"/>
                          <a:cs typeface="Times New Roman"/>
                        </a:rPr>
                        <a:t>16.3. </a:t>
                      </a:r>
                      <a:r>
                        <a:rPr lang="en-US" sz="1050" dirty="0" err="1">
                          <a:latin typeface="Calibri"/>
                          <a:ea typeface="Calibri"/>
                          <a:cs typeface="Times New Roman"/>
                        </a:rPr>
                        <a:t>Активно</a:t>
                      </a:r>
                      <a:r>
                        <a:rPr lang="en-US" sz="1050" dirty="0">
                          <a:latin typeface="Calibri"/>
                          <a:ea typeface="Calibri"/>
                          <a:cs typeface="Times New Roman"/>
                        </a:rPr>
                        <a:t> </a:t>
                      </a:r>
                      <a:r>
                        <a:rPr lang="en-US" sz="1050" dirty="0" err="1">
                          <a:latin typeface="Calibri"/>
                          <a:ea typeface="Calibri"/>
                          <a:cs typeface="Times New Roman"/>
                        </a:rPr>
                        <a:t>вклучување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процесот</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креирање</a:t>
                      </a:r>
                      <a:r>
                        <a:rPr lang="en-US" sz="1050" dirty="0">
                          <a:latin typeface="Calibri"/>
                          <a:ea typeface="Calibri"/>
                          <a:cs typeface="Times New Roman"/>
                        </a:rPr>
                        <a:t>, </a:t>
                      </a:r>
                      <a:r>
                        <a:rPr lang="en-US" sz="1050" dirty="0" err="1">
                          <a:latin typeface="Calibri"/>
                          <a:ea typeface="Calibri"/>
                          <a:cs typeface="Times New Roman"/>
                        </a:rPr>
                        <a:t>спроведување</a:t>
                      </a:r>
                      <a:r>
                        <a:rPr lang="en-US" sz="1050" dirty="0">
                          <a:latin typeface="Calibri"/>
                          <a:ea typeface="Calibri"/>
                          <a:cs typeface="Times New Roman"/>
                        </a:rPr>
                        <a:t>, </a:t>
                      </a:r>
                      <a:r>
                        <a:rPr lang="en-US" sz="1050" dirty="0" err="1">
                          <a:latin typeface="Calibri"/>
                          <a:ea typeface="Calibri"/>
                          <a:cs typeface="Times New Roman"/>
                        </a:rPr>
                        <a:t>следење</a:t>
                      </a:r>
                      <a:r>
                        <a:rPr lang="en-US" sz="1050" dirty="0">
                          <a:latin typeface="Calibri"/>
                          <a:ea typeface="Calibri"/>
                          <a:cs typeface="Times New Roman"/>
                        </a:rPr>
                        <a:t> и </a:t>
                      </a:r>
                      <a:r>
                        <a:rPr lang="en-US" sz="1050" dirty="0" err="1">
                          <a:latin typeface="Calibri"/>
                          <a:ea typeface="Calibri"/>
                          <a:cs typeface="Times New Roman"/>
                        </a:rPr>
                        <a:t>оценување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политиките</a:t>
                      </a:r>
                      <a:r>
                        <a:rPr lang="en-US" sz="1050" dirty="0">
                          <a:latin typeface="Calibri"/>
                          <a:ea typeface="Calibri"/>
                          <a:cs typeface="Times New Roman"/>
                        </a:rPr>
                        <a:t> за </a:t>
                      </a:r>
                      <a:r>
                        <a:rPr lang="en-US" sz="1050" dirty="0" err="1">
                          <a:latin typeface="Calibri"/>
                          <a:ea typeface="Calibri"/>
                          <a:cs typeface="Times New Roman"/>
                        </a:rPr>
                        <a:t>унапредување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човековите</a:t>
                      </a:r>
                      <a:r>
                        <a:rPr lang="en-US" sz="1050" dirty="0">
                          <a:latin typeface="Calibri"/>
                          <a:ea typeface="Calibri"/>
                          <a:cs typeface="Times New Roman"/>
                        </a:rPr>
                        <a:t>/</a:t>
                      </a:r>
                      <a:r>
                        <a:rPr lang="en-US" sz="1050" dirty="0" err="1">
                          <a:latin typeface="Calibri"/>
                          <a:ea typeface="Calibri"/>
                          <a:cs typeface="Times New Roman"/>
                        </a:rPr>
                        <a:t>правата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етничките</a:t>
                      </a:r>
                      <a:r>
                        <a:rPr lang="en-US" sz="1050" dirty="0">
                          <a:latin typeface="Calibri"/>
                          <a:ea typeface="Calibri"/>
                          <a:cs typeface="Times New Roman"/>
                        </a:rPr>
                        <a:t> </a:t>
                      </a:r>
                      <a:r>
                        <a:rPr lang="en-US" sz="1050" dirty="0" err="1">
                          <a:latin typeface="Calibri"/>
                          <a:ea typeface="Calibri"/>
                          <a:cs typeface="Times New Roman"/>
                        </a:rPr>
                        <a:t>заедници</a:t>
                      </a:r>
                      <a:r>
                        <a:rPr lang="en-US" sz="1050" dirty="0">
                          <a:latin typeface="Calibri"/>
                          <a:ea typeface="Calibri"/>
                          <a:cs typeface="Times New Roman"/>
                        </a:rPr>
                        <a:t> ,  </a:t>
                      </a:r>
                      <a:r>
                        <a:rPr lang="en-US" sz="1050" dirty="0" err="1">
                          <a:latin typeface="Calibri"/>
                          <a:ea typeface="Calibri"/>
                          <a:cs typeface="Times New Roman"/>
                        </a:rPr>
                        <a:t>јакнење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социјалната</a:t>
                      </a:r>
                      <a:r>
                        <a:rPr lang="en-US" sz="1050" dirty="0">
                          <a:latin typeface="Calibri"/>
                          <a:ea typeface="Calibri"/>
                          <a:cs typeface="Times New Roman"/>
                        </a:rPr>
                        <a:t> </a:t>
                      </a:r>
                      <a:r>
                        <a:rPr lang="en-US" sz="1050" dirty="0" err="1">
                          <a:latin typeface="Calibri"/>
                          <a:ea typeface="Calibri"/>
                          <a:cs typeface="Times New Roman"/>
                        </a:rPr>
                        <a:t>кохезија</a:t>
                      </a:r>
                      <a:r>
                        <a:rPr lang="en-US" sz="1050" dirty="0">
                          <a:latin typeface="Calibri"/>
                          <a:ea typeface="Calibri"/>
                          <a:cs typeface="Times New Roman"/>
                        </a:rPr>
                        <a:t> и </a:t>
                      </a:r>
                      <a:r>
                        <a:rPr lang="en-US" sz="1050" dirty="0" err="1">
                          <a:latin typeface="Calibri"/>
                          <a:ea typeface="Calibri"/>
                          <a:cs typeface="Times New Roman"/>
                        </a:rPr>
                        <a:t>градење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концептот</a:t>
                      </a:r>
                      <a:r>
                        <a:rPr lang="en-US" sz="1050" dirty="0">
                          <a:latin typeface="Calibri"/>
                          <a:ea typeface="Calibri"/>
                          <a:cs typeface="Times New Roman"/>
                        </a:rPr>
                        <a:t> „</a:t>
                      </a:r>
                      <a:r>
                        <a:rPr lang="en-US" sz="1050" dirty="0" err="1">
                          <a:latin typeface="Calibri"/>
                          <a:ea typeface="Calibri"/>
                          <a:cs typeface="Times New Roman"/>
                        </a:rPr>
                        <a:t>Едно</a:t>
                      </a:r>
                      <a:r>
                        <a:rPr lang="en-US" sz="1050" dirty="0">
                          <a:latin typeface="Calibri"/>
                          <a:ea typeface="Calibri"/>
                          <a:cs typeface="Times New Roman"/>
                        </a:rPr>
                        <a:t> </a:t>
                      </a:r>
                      <a:r>
                        <a:rPr lang="en-US" sz="1050" dirty="0" err="1">
                          <a:latin typeface="Calibri"/>
                          <a:ea typeface="Calibri"/>
                          <a:cs typeface="Times New Roman"/>
                        </a:rPr>
                        <a:t>општество</a:t>
                      </a:r>
                      <a:r>
                        <a:rPr lang="en-US" sz="1050" dirty="0">
                          <a:latin typeface="Calibri"/>
                          <a:ea typeface="Calibri"/>
                          <a:cs typeface="Times New Roman"/>
                        </a:rPr>
                        <a:t> за </a:t>
                      </a:r>
                      <a:r>
                        <a:rPr lang="en-US" sz="1050" dirty="0" err="1">
                          <a:latin typeface="Calibri"/>
                          <a:ea typeface="Calibri"/>
                          <a:cs typeface="Times New Roman"/>
                        </a:rPr>
                        <a:t>сите</a:t>
                      </a:r>
                      <a:r>
                        <a:rPr lang="en-US" sz="1050" dirty="0">
                          <a:latin typeface="Calibri"/>
                          <a:ea typeface="Calibri"/>
                          <a:cs typeface="Times New Roman"/>
                        </a:rPr>
                        <a:t>“</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Секретаријат за спроведување на Рамковниот договор</a:t>
                      </a:r>
                      <a:endParaRPr lang="mk-MK" sz="105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IV / </a:t>
                      </a:r>
                      <a:r>
                        <a:rPr lang="mk-MK" sz="105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gridSpan="3">
                  <a:txBody>
                    <a:bodyPr/>
                    <a:lstStyle/>
                    <a:p>
                      <a:pPr>
                        <a:lnSpc>
                          <a:spcPct val="115000"/>
                        </a:lnSpc>
                        <a:spcAft>
                          <a:spcPts val="0"/>
                        </a:spcAft>
                      </a:pPr>
                      <a:r>
                        <a:rPr lang="en-US" sz="1050" dirty="0">
                          <a:latin typeface="Calibri"/>
                          <a:ea typeface="Calibri"/>
                          <a:cs typeface="Times New Roman"/>
                        </a:rPr>
                        <a:t>МЕРКА 19: </a:t>
                      </a:r>
                      <a:r>
                        <a:rPr lang="en-US" sz="1050" dirty="0" err="1">
                          <a:latin typeface="Calibri"/>
                          <a:ea typeface="Calibri"/>
                          <a:cs typeface="Times New Roman"/>
                        </a:rPr>
                        <a:t>Унапредување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можностите</a:t>
                      </a:r>
                      <a:r>
                        <a:rPr lang="en-US" sz="1050" dirty="0">
                          <a:latin typeface="Calibri"/>
                          <a:ea typeface="Calibri"/>
                          <a:cs typeface="Times New Roman"/>
                        </a:rPr>
                        <a:t> за </a:t>
                      </a:r>
                      <a:r>
                        <a:rPr lang="en-US" sz="1050" dirty="0" err="1">
                          <a:latin typeface="Calibri"/>
                          <a:ea typeface="Calibri"/>
                          <a:cs typeface="Times New Roman"/>
                        </a:rPr>
                        <a:t>консултации</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засегнатите</a:t>
                      </a:r>
                      <a:r>
                        <a:rPr lang="en-US" sz="1050" dirty="0">
                          <a:latin typeface="Calibri"/>
                          <a:ea typeface="Calibri"/>
                          <a:cs typeface="Times New Roman"/>
                        </a:rPr>
                        <a:t> </a:t>
                      </a:r>
                      <a:r>
                        <a:rPr lang="en-US" sz="1050" dirty="0" err="1">
                          <a:latin typeface="Calibri"/>
                          <a:ea typeface="Calibri"/>
                          <a:cs typeface="Times New Roman"/>
                        </a:rPr>
                        <a:t>страни</a:t>
                      </a:r>
                      <a:r>
                        <a:rPr lang="en-US" sz="1050" dirty="0">
                          <a:latin typeface="Calibri"/>
                          <a:ea typeface="Calibri"/>
                          <a:cs typeface="Times New Roman"/>
                        </a:rPr>
                        <a:t> </a:t>
                      </a:r>
                      <a:r>
                        <a:rPr lang="en-US" sz="1050" dirty="0" err="1">
                          <a:latin typeface="Calibri"/>
                          <a:ea typeface="Calibri"/>
                          <a:cs typeface="Times New Roman"/>
                        </a:rPr>
                        <a:t>преку</a:t>
                      </a:r>
                      <a:r>
                        <a:rPr lang="en-US" sz="1050" dirty="0">
                          <a:latin typeface="Calibri"/>
                          <a:ea typeface="Calibri"/>
                          <a:cs typeface="Times New Roman"/>
                        </a:rPr>
                        <a:t> </a:t>
                      </a:r>
                      <a:r>
                        <a:rPr lang="en-US" sz="1050" dirty="0" err="1">
                          <a:latin typeface="Calibri"/>
                          <a:ea typeface="Calibri"/>
                          <a:cs typeface="Times New Roman"/>
                        </a:rPr>
                        <a:t>Единствениот</a:t>
                      </a:r>
                      <a:r>
                        <a:rPr lang="en-US" sz="1050" dirty="0">
                          <a:latin typeface="Calibri"/>
                          <a:ea typeface="Calibri"/>
                          <a:cs typeface="Times New Roman"/>
                        </a:rPr>
                        <a:t> </a:t>
                      </a:r>
                      <a:r>
                        <a:rPr lang="en-US" sz="1050" dirty="0" err="1">
                          <a:latin typeface="Calibri"/>
                          <a:ea typeface="Calibri"/>
                          <a:cs typeface="Times New Roman"/>
                        </a:rPr>
                        <a:t>национален</a:t>
                      </a:r>
                      <a:r>
                        <a:rPr lang="en-US" sz="1050" dirty="0">
                          <a:latin typeface="Calibri"/>
                          <a:ea typeface="Calibri"/>
                          <a:cs typeface="Times New Roman"/>
                        </a:rPr>
                        <a:t> </a:t>
                      </a:r>
                      <a:r>
                        <a:rPr lang="en-US" sz="1050" dirty="0" err="1">
                          <a:latin typeface="Calibri"/>
                          <a:ea typeface="Calibri"/>
                          <a:cs typeface="Times New Roman"/>
                        </a:rPr>
                        <a:t>електронски</a:t>
                      </a:r>
                      <a:r>
                        <a:rPr lang="en-US" sz="1050" dirty="0">
                          <a:latin typeface="Calibri"/>
                          <a:ea typeface="Calibri"/>
                          <a:cs typeface="Times New Roman"/>
                        </a:rPr>
                        <a:t> </a:t>
                      </a:r>
                      <a:r>
                        <a:rPr lang="en-US" sz="1050" dirty="0" err="1">
                          <a:latin typeface="Calibri"/>
                          <a:ea typeface="Calibri"/>
                          <a:cs typeface="Times New Roman"/>
                        </a:rPr>
                        <a:t>регистар</a:t>
                      </a:r>
                      <a:r>
                        <a:rPr lang="en-US" sz="1050" dirty="0">
                          <a:latin typeface="Calibri"/>
                          <a:ea typeface="Calibri"/>
                          <a:cs typeface="Times New Roman"/>
                        </a:rPr>
                        <a:t> (ЕНЕР) и </a:t>
                      </a:r>
                      <a:r>
                        <a:rPr lang="en-US" sz="1050" dirty="0" err="1">
                          <a:latin typeface="Calibri"/>
                          <a:ea typeface="Calibri"/>
                          <a:cs typeface="Times New Roman"/>
                        </a:rPr>
                        <a:t>поттикнување</a:t>
                      </a:r>
                      <a:r>
                        <a:rPr lang="en-US" sz="1050" dirty="0">
                          <a:latin typeface="Calibri"/>
                          <a:ea typeface="Calibri"/>
                          <a:cs typeface="Times New Roman"/>
                        </a:rPr>
                        <a:t> за </a:t>
                      </a:r>
                      <a:r>
                        <a:rPr lang="en-US" sz="1050" dirty="0" err="1">
                          <a:latin typeface="Calibri"/>
                          <a:ea typeface="Calibri"/>
                          <a:cs typeface="Times New Roman"/>
                        </a:rPr>
                        <a:t>негово</a:t>
                      </a:r>
                      <a:r>
                        <a:rPr lang="en-US" sz="1050" dirty="0">
                          <a:latin typeface="Calibri"/>
                          <a:ea typeface="Calibri"/>
                          <a:cs typeface="Times New Roman"/>
                        </a:rPr>
                        <a:t> </a:t>
                      </a:r>
                      <a:r>
                        <a:rPr lang="en-US" sz="1050" dirty="0" err="1">
                          <a:latin typeface="Calibri"/>
                          <a:ea typeface="Calibri"/>
                          <a:cs typeface="Times New Roman"/>
                        </a:rPr>
                        <a:t>користење</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mk-MK"/>
                    </a:p>
                  </a:txBody>
                  <a:tcPr/>
                </a:tc>
                <a:tc hMerge="1">
                  <a:txBody>
                    <a:bodyPr/>
                    <a:lstStyle/>
                    <a:p>
                      <a:endParaRPr lang="mk-MK"/>
                    </a:p>
                  </a:txBody>
                  <a:tcPr/>
                </a:tc>
              </a:tr>
              <a:tr h="439351">
                <a:tc>
                  <a:txBody>
                    <a:bodyPr/>
                    <a:lstStyle/>
                    <a:p>
                      <a:pPr>
                        <a:lnSpc>
                          <a:spcPct val="115000"/>
                        </a:lnSpc>
                        <a:spcAft>
                          <a:spcPts val="0"/>
                        </a:spcAft>
                      </a:pPr>
                      <a:r>
                        <a:rPr lang="en-US" sz="1050" dirty="0">
                          <a:latin typeface="Calibri"/>
                          <a:ea typeface="Calibri"/>
                          <a:cs typeface="Times New Roman"/>
                        </a:rPr>
                        <a:t>19.1 </a:t>
                      </a:r>
                      <a:r>
                        <a:rPr lang="en-US" sz="1050" dirty="0" err="1">
                          <a:latin typeface="Calibri"/>
                          <a:ea typeface="Calibri"/>
                          <a:cs typeface="Times New Roman"/>
                        </a:rPr>
                        <a:t>Надградување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ЕНЕР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можност</a:t>
                      </a:r>
                      <a:r>
                        <a:rPr lang="en-US" sz="1050" dirty="0">
                          <a:latin typeface="Calibri"/>
                          <a:ea typeface="Calibri"/>
                          <a:cs typeface="Times New Roman"/>
                        </a:rPr>
                        <a:t> за </a:t>
                      </a:r>
                      <a:r>
                        <a:rPr lang="en-US" sz="1050" dirty="0" err="1">
                          <a:latin typeface="Calibri"/>
                          <a:ea typeface="Calibri"/>
                          <a:cs typeface="Times New Roman"/>
                        </a:rPr>
                        <a:t>поднесување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онлине</a:t>
                      </a:r>
                      <a:r>
                        <a:rPr lang="en-US" sz="1050" dirty="0">
                          <a:latin typeface="Calibri"/>
                          <a:ea typeface="Calibri"/>
                          <a:cs typeface="Times New Roman"/>
                        </a:rPr>
                        <a:t> </a:t>
                      </a:r>
                      <a:r>
                        <a:rPr lang="en-US" sz="1050" dirty="0" err="1">
                          <a:latin typeface="Calibri"/>
                          <a:ea typeface="Calibri"/>
                          <a:cs typeface="Times New Roman"/>
                        </a:rPr>
                        <a:t>иницијативи</a:t>
                      </a:r>
                      <a:r>
                        <a:rPr lang="en-US" sz="1050" dirty="0">
                          <a:latin typeface="Calibri"/>
                          <a:ea typeface="Calibri"/>
                          <a:cs typeface="Times New Roman"/>
                        </a:rPr>
                        <a:t> и </a:t>
                      </a:r>
                      <a:r>
                        <a:rPr lang="en-US" sz="1050" dirty="0" err="1">
                          <a:latin typeface="Calibri"/>
                          <a:ea typeface="Calibri"/>
                          <a:cs typeface="Times New Roman"/>
                        </a:rPr>
                        <a:t>предлози</a:t>
                      </a:r>
                      <a:r>
                        <a:rPr lang="en-US" sz="1050" dirty="0">
                          <a:latin typeface="Calibri"/>
                          <a:ea typeface="Calibri"/>
                          <a:cs typeface="Times New Roman"/>
                        </a:rPr>
                        <a:t> </a:t>
                      </a:r>
                      <a:r>
                        <a:rPr lang="en-US" sz="1050" dirty="0" err="1">
                          <a:latin typeface="Calibri"/>
                          <a:ea typeface="Calibri"/>
                          <a:cs typeface="Times New Roman"/>
                        </a:rPr>
                        <a:t>од</a:t>
                      </a:r>
                      <a:r>
                        <a:rPr lang="en-US" sz="1050" dirty="0">
                          <a:latin typeface="Calibri"/>
                          <a:ea typeface="Calibri"/>
                          <a:cs typeface="Times New Roman"/>
                        </a:rPr>
                        <a:t> </a:t>
                      </a:r>
                      <a:r>
                        <a:rPr lang="en-US" sz="1050" dirty="0" err="1">
                          <a:latin typeface="Calibri"/>
                          <a:ea typeface="Calibri"/>
                          <a:cs typeface="Times New Roman"/>
                        </a:rPr>
                        <a:t>засегнатите</a:t>
                      </a:r>
                      <a:r>
                        <a:rPr lang="en-US" sz="1050" dirty="0">
                          <a:latin typeface="Calibri"/>
                          <a:ea typeface="Calibri"/>
                          <a:cs typeface="Times New Roman"/>
                        </a:rPr>
                        <a:t> </a:t>
                      </a:r>
                      <a:r>
                        <a:rPr lang="en-US" sz="1050" dirty="0" err="1">
                          <a:latin typeface="Calibri"/>
                          <a:ea typeface="Calibri"/>
                          <a:cs typeface="Times New Roman"/>
                        </a:rPr>
                        <a:t>страни</a:t>
                      </a:r>
                      <a:r>
                        <a:rPr lang="en-US" sz="1050" dirty="0">
                          <a:latin typeface="Calibri"/>
                          <a:ea typeface="Calibri"/>
                          <a:cs typeface="Times New Roman"/>
                        </a:rPr>
                        <a:t> и </a:t>
                      </a:r>
                      <a:r>
                        <a:rPr lang="en-US" sz="1050" dirty="0" err="1">
                          <a:latin typeface="Calibri"/>
                          <a:ea typeface="Calibri"/>
                          <a:cs typeface="Times New Roman"/>
                        </a:rPr>
                        <a:t>интеракција</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министерствата</a:t>
                      </a:r>
                      <a:r>
                        <a:rPr lang="en-US" sz="1050" dirty="0">
                          <a:latin typeface="Calibri"/>
                          <a:ea typeface="Calibri"/>
                          <a:cs typeface="Times New Roman"/>
                        </a:rPr>
                        <a:t>, </a:t>
                      </a:r>
                      <a:r>
                        <a:rPr lang="en-US" sz="1050" dirty="0" err="1">
                          <a:latin typeface="Calibri"/>
                          <a:ea typeface="Calibri"/>
                          <a:cs typeface="Times New Roman"/>
                        </a:rPr>
                        <a:t>како</a:t>
                      </a:r>
                      <a:r>
                        <a:rPr lang="en-US" sz="1050" dirty="0">
                          <a:latin typeface="Calibri"/>
                          <a:ea typeface="Calibri"/>
                          <a:cs typeface="Times New Roman"/>
                        </a:rPr>
                        <a:t> и </a:t>
                      </a:r>
                      <a:r>
                        <a:rPr lang="en-US" sz="1050" dirty="0" err="1">
                          <a:latin typeface="Calibri"/>
                          <a:ea typeface="Calibri"/>
                          <a:cs typeface="Times New Roman"/>
                        </a:rPr>
                        <a:t>донесување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насоки</a:t>
                      </a:r>
                      <a:r>
                        <a:rPr lang="en-US" sz="1050" dirty="0">
                          <a:latin typeface="Calibri"/>
                          <a:ea typeface="Calibri"/>
                          <a:cs typeface="Times New Roman"/>
                        </a:rPr>
                        <a:t> за </a:t>
                      </a:r>
                      <a:r>
                        <a:rPr lang="en-US" sz="1050" dirty="0" err="1">
                          <a:latin typeface="Calibri"/>
                          <a:ea typeface="Calibri"/>
                          <a:cs typeface="Times New Roman"/>
                        </a:rPr>
                        <a:t>користење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системот</a:t>
                      </a:r>
                      <a:r>
                        <a:rPr lang="en-US" sz="1050" dirty="0">
                          <a:latin typeface="Calibri"/>
                          <a:ea typeface="Calibri"/>
                          <a:cs typeface="Times New Roman"/>
                        </a:rPr>
                        <a:t> за е-</a:t>
                      </a:r>
                      <a:r>
                        <a:rPr lang="en-US" sz="1050" dirty="0" err="1">
                          <a:latin typeface="Calibri"/>
                          <a:ea typeface="Calibri"/>
                          <a:cs typeface="Times New Roman"/>
                        </a:rPr>
                        <a:t>седници</a:t>
                      </a:r>
                      <a:r>
                        <a:rPr lang="en-US" sz="1050" dirty="0">
                          <a:latin typeface="Calibri"/>
                          <a:ea typeface="Calibri"/>
                          <a:cs typeface="Times New Roman"/>
                        </a:rPr>
                        <a:t> и ЕНЕР</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dirty="0" err="1">
                          <a:latin typeface="Calibri"/>
                          <a:ea typeface="Calibri"/>
                          <a:cs typeface="Times New Roman"/>
                        </a:rPr>
                        <a:t>Министерство</a:t>
                      </a:r>
                      <a:r>
                        <a:rPr lang="en-US" sz="1050" dirty="0">
                          <a:latin typeface="Calibri"/>
                          <a:ea typeface="Calibri"/>
                          <a:cs typeface="Times New Roman"/>
                        </a:rPr>
                        <a:t> за </a:t>
                      </a:r>
                      <a:r>
                        <a:rPr lang="en-US" sz="1050" dirty="0" err="1">
                          <a:latin typeface="Calibri"/>
                          <a:ea typeface="Calibri"/>
                          <a:cs typeface="Times New Roman"/>
                        </a:rPr>
                        <a:t>информатичко</a:t>
                      </a:r>
                      <a:r>
                        <a:rPr lang="en-US" sz="1050" dirty="0">
                          <a:latin typeface="Calibri"/>
                          <a:ea typeface="Calibri"/>
                          <a:cs typeface="Times New Roman"/>
                        </a:rPr>
                        <a:t> </a:t>
                      </a:r>
                      <a:r>
                        <a:rPr lang="en-US" sz="1050" dirty="0" err="1">
                          <a:latin typeface="Calibri"/>
                          <a:ea typeface="Calibri"/>
                          <a:cs typeface="Times New Roman"/>
                        </a:rPr>
                        <a:t>општество</a:t>
                      </a:r>
                      <a:r>
                        <a:rPr lang="en-US" sz="1050" dirty="0">
                          <a:latin typeface="Calibri"/>
                          <a:ea typeface="Calibri"/>
                          <a:cs typeface="Times New Roman"/>
                        </a:rPr>
                        <a:t> и </a:t>
                      </a:r>
                      <a:r>
                        <a:rPr lang="en-US" sz="1050" dirty="0" err="1">
                          <a:latin typeface="Calibri"/>
                          <a:ea typeface="Calibri"/>
                          <a:cs typeface="Times New Roman"/>
                        </a:rPr>
                        <a:t>администрација</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dirty="0">
                          <a:latin typeface="Calibri"/>
                          <a:ea typeface="Calibri"/>
                          <a:cs typeface="Times New Roman"/>
                        </a:rPr>
                        <a:t>IV / </a:t>
                      </a:r>
                      <a:r>
                        <a:rPr lang="mk-MK" sz="105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gridSpan="3">
                  <a:txBody>
                    <a:bodyPr/>
                    <a:lstStyle/>
                    <a:p>
                      <a:pPr>
                        <a:lnSpc>
                          <a:spcPct val="115000"/>
                        </a:lnSpc>
                        <a:spcAft>
                          <a:spcPts val="0"/>
                        </a:spcAft>
                      </a:pPr>
                      <a:r>
                        <a:rPr lang="en-US" sz="1050" dirty="0">
                          <a:latin typeface="Calibri"/>
                          <a:ea typeface="Calibri"/>
                          <a:cs typeface="Times New Roman"/>
                        </a:rPr>
                        <a:t>МЕРКА 21: </a:t>
                      </a:r>
                      <a:r>
                        <a:rPr lang="en-US" sz="1050" dirty="0" err="1">
                          <a:latin typeface="Calibri"/>
                          <a:ea typeface="Calibri"/>
                          <a:cs typeface="Times New Roman"/>
                        </a:rPr>
                        <a:t>Вклучување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процесот</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подготовка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преговарачките</a:t>
                      </a:r>
                      <a:r>
                        <a:rPr lang="en-US" sz="1050" dirty="0">
                          <a:latin typeface="Calibri"/>
                          <a:ea typeface="Calibri"/>
                          <a:cs typeface="Times New Roman"/>
                        </a:rPr>
                        <a:t> </a:t>
                      </a:r>
                      <a:r>
                        <a:rPr lang="en-US" sz="1050" dirty="0" err="1">
                          <a:latin typeface="Calibri"/>
                          <a:ea typeface="Calibri"/>
                          <a:cs typeface="Times New Roman"/>
                        </a:rPr>
                        <a:t>позициите</a:t>
                      </a:r>
                      <a:r>
                        <a:rPr lang="en-US" sz="1050" dirty="0">
                          <a:latin typeface="Calibri"/>
                          <a:ea typeface="Calibri"/>
                          <a:cs typeface="Times New Roman"/>
                        </a:rPr>
                        <a:t> и </a:t>
                      </a:r>
                      <a:r>
                        <a:rPr lang="en-US" sz="1050" dirty="0" err="1">
                          <a:latin typeface="Calibri"/>
                          <a:ea typeface="Calibri"/>
                          <a:cs typeface="Times New Roman"/>
                        </a:rPr>
                        <a:t>преговори</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Европската</a:t>
                      </a:r>
                      <a:r>
                        <a:rPr lang="en-US" sz="1050" dirty="0">
                          <a:latin typeface="Calibri"/>
                          <a:ea typeface="Calibri"/>
                          <a:cs typeface="Times New Roman"/>
                        </a:rPr>
                        <a:t> </a:t>
                      </a:r>
                      <a:r>
                        <a:rPr lang="en-US" sz="1050" dirty="0" err="1">
                          <a:latin typeface="Calibri"/>
                          <a:ea typeface="Calibri"/>
                          <a:cs typeface="Times New Roman"/>
                        </a:rPr>
                        <a:t>унија</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mk-MK"/>
                    </a:p>
                  </a:txBody>
                  <a:tcPr/>
                </a:tc>
                <a:tc hMerge="1">
                  <a:txBody>
                    <a:bodyPr/>
                    <a:lstStyle/>
                    <a:p>
                      <a:endParaRPr lang="mk-MK"/>
                    </a:p>
                  </a:txBody>
                  <a:tcPr/>
                </a:tc>
              </a:tr>
              <a:tr h="219676">
                <a:tc>
                  <a:txBody>
                    <a:bodyPr/>
                    <a:lstStyle/>
                    <a:p>
                      <a:pPr>
                        <a:lnSpc>
                          <a:spcPct val="115000"/>
                        </a:lnSpc>
                        <a:spcAft>
                          <a:spcPts val="0"/>
                        </a:spcAft>
                      </a:pPr>
                      <a:r>
                        <a:rPr lang="en-US" sz="1050" dirty="0">
                          <a:latin typeface="Calibri"/>
                          <a:ea typeface="Calibri"/>
                          <a:cs typeface="Times New Roman"/>
                        </a:rPr>
                        <a:t>21.1. </a:t>
                      </a:r>
                      <a:r>
                        <a:rPr lang="en-US" sz="1050" dirty="0" err="1">
                          <a:latin typeface="Calibri"/>
                          <a:ea typeface="Calibri"/>
                          <a:cs typeface="Times New Roman"/>
                        </a:rPr>
                        <a:t>Активно</a:t>
                      </a:r>
                      <a:r>
                        <a:rPr lang="en-US" sz="1050" dirty="0">
                          <a:latin typeface="Calibri"/>
                          <a:ea typeface="Calibri"/>
                          <a:cs typeface="Times New Roman"/>
                        </a:rPr>
                        <a:t> </a:t>
                      </a:r>
                      <a:r>
                        <a:rPr lang="en-US" sz="1050" dirty="0" err="1">
                          <a:latin typeface="Calibri"/>
                          <a:ea typeface="Calibri"/>
                          <a:cs typeface="Times New Roman"/>
                        </a:rPr>
                        <a:t>учество</a:t>
                      </a:r>
                      <a:r>
                        <a:rPr lang="en-US" sz="1050" dirty="0">
                          <a:latin typeface="Calibri"/>
                          <a:ea typeface="Calibri"/>
                          <a:cs typeface="Times New Roman"/>
                        </a:rPr>
                        <a:t> и </a:t>
                      </a:r>
                      <a:r>
                        <a:rPr lang="en-US" sz="1050" dirty="0" err="1">
                          <a:latin typeface="Calibri"/>
                          <a:ea typeface="Calibri"/>
                          <a:cs typeface="Times New Roman"/>
                        </a:rPr>
                        <a:t>консултации</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a:t>
                      </a:r>
                      <a:r>
                        <a:rPr lang="en-US" sz="1050" dirty="0" err="1">
                          <a:latin typeface="Calibri"/>
                          <a:ea typeface="Calibri"/>
                          <a:cs typeface="Times New Roman"/>
                        </a:rPr>
                        <a:t>при</a:t>
                      </a:r>
                      <a:r>
                        <a:rPr lang="en-US" sz="1050" dirty="0">
                          <a:latin typeface="Calibri"/>
                          <a:ea typeface="Calibri"/>
                          <a:cs typeface="Times New Roman"/>
                        </a:rPr>
                        <a:t> </a:t>
                      </a:r>
                      <a:r>
                        <a:rPr lang="en-US" sz="1050" dirty="0" err="1">
                          <a:latin typeface="Calibri"/>
                          <a:ea typeface="Calibri"/>
                          <a:cs typeface="Times New Roman"/>
                        </a:rPr>
                        <a:t>подготовка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НПАА</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dirty="0">
                          <a:latin typeface="Calibri"/>
                          <a:ea typeface="Calibri"/>
                          <a:cs typeface="Times New Roman"/>
                        </a:rPr>
                        <a:t>Секретаријат за европски прашања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dirty="0">
                          <a:latin typeface="Calibri"/>
                          <a:ea typeface="Calibri"/>
                          <a:cs typeface="Times New Roman"/>
                        </a:rPr>
                        <a:t>III/</a:t>
                      </a:r>
                      <a:r>
                        <a:rPr lang="mk-MK" sz="105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676">
                <a:tc>
                  <a:txBody>
                    <a:bodyPr/>
                    <a:lstStyle/>
                    <a:p>
                      <a:pPr>
                        <a:lnSpc>
                          <a:spcPct val="115000"/>
                        </a:lnSpc>
                        <a:spcAft>
                          <a:spcPts val="0"/>
                        </a:spcAft>
                      </a:pPr>
                      <a:r>
                        <a:rPr lang="en-US" sz="1050" dirty="0">
                          <a:latin typeface="Calibri"/>
                          <a:ea typeface="Calibri"/>
                          <a:cs typeface="Times New Roman"/>
                        </a:rPr>
                        <a:t>21.2. </a:t>
                      </a:r>
                      <a:r>
                        <a:rPr lang="en-US" sz="1050" dirty="0" err="1">
                          <a:latin typeface="Calibri"/>
                          <a:ea typeface="Calibri"/>
                          <a:cs typeface="Times New Roman"/>
                        </a:rPr>
                        <a:t>Зајакнување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партнерството</a:t>
                      </a:r>
                      <a:r>
                        <a:rPr lang="en-US" sz="1050" dirty="0">
                          <a:latin typeface="Calibri"/>
                          <a:ea typeface="Calibri"/>
                          <a:cs typeface="Times New Roman"/>
                        </a:rPr>
                        <a:t> </a:t>
                      </a:r>
                      <a:r>
                        <a:rPr lang="en-US" sz="1050" dirty="0" err="1">
                          <a:latin typeface="Calibri"/>
                          <a:ea typeface="Calibri"/>
                          <a:cs typeface="Times New Roman"/>
                        </a:rPr>
                        <a:t>при</a:t>
                      </a:r>
                      <a:r>
                        <a:rPr lang="en-US" sz="1050" dirty="0">
                          <a:latin typeface="Calibri"/>
                          <a:ea typeface="Calibri"/>
                          <a:cs typeface="Times New Roman"/>
                        </a:rPr>
                        <a:t> </a:t>
                      </a:r>
                      <a:r>
                        <a:rPr lang="en-US" sz="1050" dirty="0" err="1">
                          <a:latin typeface="Calibri"/>
                          <a:ea typeface="Calibri"/>
                          <a:cs typeface="Times New Roman"/>
                        </a:rPr>
                        <a:t>утврдување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политики</a:t>
                      </a:r>
                      <a:r>
                        <a:rPr lang="en-US" sz="1050" dirty="0">
                          <a:latin typeface="Calibri"/>
                          <a:ea typeface="Calibri"/>
                          <a:cs typeface="Times New Roman"/>
                        </a:rPr>
                        <a:t> </a:t>
                      </a:r>
                      <a:r>
                        <a:rPr lang="en-US" sz="1050" dirty="0" err="1">
                          <a:latin typeface="Calibri"/>
                          <a:ea typeface="Calibri"/>
                          <a:cs typeface="Times New Roman"/>
                        </a:rPr>
                        <a:t>поврзани</a:t>
                      </a:r>
                      <a:r>
                        <a:rPr lang="en-US" sz="1050" dirty="0">
                          <a:latin typeface="Calibri"/>
                          <a:ea typeface="Calibri"/>
                          <a:cs typeface="Times New Roman"/>
                        </a:rPr>
                        <a:t> </a:t>
                      </a:r>
                      <a:r>
                        <a:rPr lang="en-US" sz="1050" dirty="0" err="1">
                          <a:latin typeface="Calibri"/>
                          <a:ea typeface="Calibri"/>
                          <a:cs typeface="Times New Roman"/>
                        </a:rPr>
                        <a:t>со</a:t>
                      </a:r>
                      <a:r>
                        <a:rPr lang="en-US" sz="1050" dirty="0">
                          <a:latin typeface="Calibri"/>
                          <a:ea typeface="Calibri"/>
                          <a:cs typeface="Times New Roman"/>
                        </a:rPr>
                        <a:t> </a:t>
                      </a:r>
                      <a:r>
                        <a:rPr lang="en-US" sz="1050" dirty="0" err="1">
                          <a:latin typeface="Calibri"/>
                          <a:ea typeface="Calibri"/>
                          <a:cs typeface="Times New Roman"/>
                        </a:rPr>
                        <a:t>интеграцијата</a:t>
                      </a:r>
                      <a:r>
                        <a:rPr lang="en-US" sz="1050" dirty="0">
                          <a:latin typeface="Calibri"/>
                          <a:ea typeface="Calibri"/>
                          <a:cs typeface="Times New Roman"/>
                        </a:rPr>
                        <a:t> </a:t>
                      </a:r>
                      <a:r>
                        <a:rPr lang="en-US" sz="1050" dirty="0" err="1">
                          <a:latin typeface="Calibri"/>
                          <a:ea typeface="Calibri"/>
                          <a:cs typeface="Times New Roman"/>
                        </a:rPr>
                        <a:t>во</a:t>
                      </a:r>
                      <a:r>
                        <a:rPr lang="en-US" sz="1050" dirty="0">
                          <a:latin typeface="Calibri"/>
                          <a:ea typeface="Calibri"/>
                          <a:cs typeface="Times New Roman"/>
                        </a:rPr>
                        <a:t> ЕУ</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a:latin typeface="Calibri"/>
                          <a:ea typeface="Calibri"/>
                          <a:cs typeface="Times New Roman"/>
                        </a:rPr>
                        <a:t>Секретаријат за европски прашања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III/</a:t>
                      </a:r>
                      <a:r>
                        <a:rPr lang="mk-MK" sz="105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351">
                <a:tc>
                  <a:txBody>
                    <a:bodyPr/>
                    <a:lstStyle/>
                    <a:p>
                      <a:pPr>
                        <a:lnSpc>
                          <a:spcPct val="115000"/>
                        </a:lnSpc>
                        <a:spcAft>
                          <a:spcPts val="0"/>
                        </a:spcAft>
                      </a:pPr>
                      <a:r>
                        <a:rPr lang="en-US" sz="1050" dirty="0">
                          <a:latin typeface="Calibri"/>
                          <a:ea typeface="Calibri"/>
                          <a:cs typeface="Times New Roman"/>
                        </a:rPr>
                        <a:t>МЕРКА 22: </a:t>
                      </a:r>
                      <a:r>
                        <a:rPr lang="en-US" sz="1050" dirty="0" err="1">
                          <a:latin typeface="Calibri"/>
                          <a:ea typeface="Calibri"/>
                          <a:cs typeface="Times New Roman"/>
                        </a:rPr>
                        <a:t>Активно</a:t>
                      </a:r>
                      <a:r>
                        <a:rPr lang="en-US" sz="1050" dirty="0">
                          <a:latin typeface="Calibri"/>
                          <a:ea typeface="Calibri"/>
                          <a:cs typeface="Times New Roman"/>
                        </a:rPr>
                        <a:t> </a:t>
                      </a:r>
                      <a:r>
                        <a:rPr lang="en-US" sz="1050" dirty="0" err="1">
                          <a:latin typeface="Calibri"/>
                          <a:ea typeface="Calibri"/>
                          <a:cs typeface="Times New Roman"/>
                        </a:rPr>
                        <a:t>вклучување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програмирањето</a:t>
                      </a:r>
                      <a:r>
                        <a:rPr lang="en-US" sz="1050" dirty="0">
                          <a:latin typeface="Calibri"/>
                          <a:ea typeface="Calibri"/>
                          <a:cs typeface="Times New Roman"/>
                        </a:rPr>
                        <a:t> и </a:t>
                      </a:r>
                      <a:r>
                        <a:rPr lang="en-US" sz="1050" dirty="0" err="1">
                          <a:latin typeface="Calibri"/>
                          <a:ea typeface="Calibri"/>
                          <a:cs typeface="Times New Roman"/>
                        </a:rPr>
                        <a:t>следењето</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искористеноста</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фондовите</a:t>
                      </a:r>
                      <a:r>
                        <a:rPr lang="en-US" sz="1050" dirty="0">
                          <a:latin typeface="Calibri"/>
                          <a:ea typeface="Calibri"/>
                          <a:cs typeface="Times New Roman"/>
                        </a:rPr>
                        <a:t> за </a:t>
                      </a:r>
                      <a:r>
                        <a:rPr lang="en-US" sz="1050" dirty="0" err="1">
                          <a:latin typeface="Calibri"/>
                          <a:ea typeface="Calibri"/>
                          <a:cs typeface="Times New Roman"/>
                        </a:rPr>
                        <a:t>претпристапната</a:t>
                      </a:r>
                      <a:r>
                        <a:rPr lang="en-US" sz="1050" dirty="0">
                          <a:latin typeface="Calibri"/>
                          <a:ea typeface="Calibri"/>
                          <a:cs typeface="Times New Roman"/>
                        </a:rPr>
                        <a:t> </a:t>
                      </a:r>
                      <a:r>
                        <a:rPr lang="en-US" sz="1050" dirty="0" err="1">
                          <a:latin typeface="Calibri"/>
                          <a:ea typeface="Calibri"/>
                          <a:cs typeface="Times New Roman"/>
                        </a:rPr>
                        <a:t>помош</a:t>
                      </a:r>
                      <a:r>
                        <a:rPr lang="en-US" sz="1050" dirty="0">
                          <a:latin typeface="Calibri"/>
                          <a:ea typeface="Calibri"/>
                          <a:cs typeface="Times New Roman"/>
                        </a:rPr>
                        <a:t> (</a:t>
                      </a:r>
                      <a:r>
                        <a:rPr lang="en-US" sz="1050" dirty="0" err="1">
                          <a:latin typeface="Calibri"/>
                          <a:ea typeface="Calibri"/>
                          <a:cs typeface="Times New Roman"/>
                        </a:rPr>
                        <a:t>секторски</a:t>
                      </a:r>
                      <a:r>
                        <a:rPr lang="en-US" sz="1050" dirty="0">
                          <a:latin typeface="Calibri"/>
                          <a:ea typeface="Calibri"/>
                          <a:cs typeface="Times New Roman"/>
                        </a:rPr>
                        <a:t> </a:t>
                      </a:r>
                      <a:r>
                        <a:rPr lang="en-US" sz="1050" dirty="0" err="1">
                          <a:latin typeface="Calibri"/>
                          <a:ea typeface="Calibri"/>
                          <a:cs typeface="Times New Roman"/>
                        </a:rPr>
                        <a:t>работни</a:t>
                      </a:r>
                      <a:r>
                        <a:rPr lang="en-US" sz="1050" dirty="0">
                          <a:latin typeface="Calibri"/>
                          <a:ea typeface="Calibri"/>
                          <a:cs typeface="Times New Roman"/>
                        </a:rPr>
                        <a:t> </a:t>
                      </a:r>
                      <a:r>
                        <a:rPr lang="en-US" sz="1050" dirty="0" err="1">
                          <a:latin typeface="Calibri"/>
                          <a:ea typeface="Calibri"/>
                          <a:cs typeface="Times New Roman"/>
                        </a:rPr>
                        <a:t>групи</a:t>
                      </a:r>
                      <a:r>
                        <a:rPr lang="en-US" sz="1050" dirty="0">
                          <a:latin typeface="Calibri"/>
                          <a:ea typeface="Calibri"/>
                          <a:cs typeface="Times New Roman"/>
                        </a:rPr>
                        <a:t>, </a:t>
                      </a:r>
                      <a:r>
                        <a:rPr lang="en-US" sz="1050" dirty="0" err="1">
                          <a:latin typeface="Calibri"/>
                          <a:ea typeface="Calibri"/>
                          <a:cs typeface="Times New Roman"/>
                        </a:rPr>
                        <a:t>мониторинг</a:t>
                      </a:r>
                      <a:r>
                        <a:rPr lang="en-US" sz="1050" dirty="0">
                          <a:latin typeface="Calibri"/>
                          <a:ea typeface="Calibri"/>
                          <a:cs typeface="Times New Roman"/>
                        </a:rPr>
                        <a:t> </a:t>
                      </a:r>
                      <a:r>
                        <a:rPr lang="en-US" sz="1050" dirty="0" err="1">
                          <a:latin typeface="Calibri"/>
                          <a:ea typeface="Calibri"/>
                          <a:cs typeface="Times New Roman"/>
                        </a:rPr>
                        <a:t>комитети</a:t>
                      </a:r>
                      <a:r>
                        <a:rPr lang="en-US" sz="1050" dirty="0">
                          <a:latin typeface="Calibri"/>
                          <a:ea typeface="Calibri"/>
                          <a:cs typeface="Times New Roman"/>
                        </a:rPr>
                        <a:t> и </a:t>
                      </a:r>
                      <a:r>
                        <a:rPr lang="en-US" sz="1050" dirty="0" err="1">
                          <a:latin typeface="Calibri"/>
                          <a:ea typeface="Calibri"/>
                          <a:cs typeface="Times New Roman"/>
                        </a:rPr>
                        <a:t>сл</a:t>
                      </a:r>
                      <a:r>
                        <a:rPr lang="en-US" sz="1050" dirty="0">
                          <a:latin typeface="Calibri"/>
                          <a:ea typeface="Calibri"/>
                          <a:cs typeface="Times New Roman"/>
                        </a:rPr>
                        <a:t>.)</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a:latin typeface="Calibri"/>
                          <a:ea typeface="Calibri"/>
                          <a:cs typeface="Times New Roman"/>
                        </a:rPr>
                        <a:t>Секретаријат за европски прашања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III/</a:t>
                      </a:r>
                      <a:r>
                        <a:rPr lang="mk-MK" sz="105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9189">
                <a:tc>
                  <a:txBody>
                    <a:bodyPr/>
                    <a:lstStyle/>
                    <a:p>
                      <a:pPr>
                        <a:lnSpc>
                          <a:spcPct val="115000"/>
                        </a:lnSpc>
                        <a:spcAft>
                          <a:spcPts val="0"/>
                        </a:spcAft>
                      </a:pPr>
                      <a:r>
                        <a:rPr lang="mk-MK" sz="1050" dirty="0">
                          <a:solidFill>
                            <a:srgbClr val="000000"/>
                          </a:solidFill>
                          <a:latin typeface="Calibri"/>
                          <a:ea typeface="Calibri"/>
                          <a:cs typeface="Calibri"/>
                        </a:rPr>
                        <a:t>МЕРКА 23: Консултации и соработка на органите на државната управа и граѓанските организации за сеопфатна подготовка на извештаите на Република Македонија за спроведување на ратификуваните меѓународни договори во областа на човековите права</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Министерство за надворешни работи</a:t>
                      </a:r>
                      <a:endParaRPr lang="mk-MK" sz="105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a:latin typeface="Calibri"/>
                          <a:ea typeface="Calibri"/>
                          <a:cs typeface="Times New Roman"/>
                        </a:rPr>
                        <a:t>IV / </a:t>
                      </a:r>
                      <a:r>
                        <a:rPr lang="mk-MK" sz="105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514">
                <a:tc>
                  <a:txBody>
                    <a:bodyPr/>
                    <a:lstStyle/>
                    <a:p>
                      <a:pPr>
                        <a:lnSpc>
                          <a:spcPct val="115000"/>
                        </a:lnSpc>
                        <a:spcAft>
                          <a:spcPts val="0"/>
                        </a:spcAft>
                      </a:pPr>
                      <a:r>
                        <a:rPr lang="en-US" sz="1050" dirty="0">
                          <a:latin typeface="Calibri"/>
                          <a:ea typeface="Calibri"/>
                          <a:cs typeface="Times New Roman"/>
                        </a:rPr>
                        <a:t>МЕРКА 24: </a:t>
                      </a:r>
                      <a:r>
                        <a:rPr lang="en-US" sz="1050" dirty="0" err="1">
                          <a:latin typeface="Calibri"/>
                          <a:ea typeface="Calibri"/>
                          <a:cs typeface="Times New Roman"/>
                        </a:rPr>
                        <a:t>Зголемување</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учеството</a:t>
                      </a:r>
                      <a:r>
                        <a:rPr lang="en-US" sz="1050" dirty="0">
                          <a:latin typeface="Calibri"/>
                          <a:ea typeface="Calibri"/>
                          <a:cs typeface="Times New Roman"/>
                        </a:rPr>
                        <a:t> </a:t>
                      </a:r>
                      <a:r>
                        <a:rPr lang="en-US" sz="1050" dirty="0" err="1">
                          <a:latin typeface="Calibri"/>
                          <a:ea typeface="Calibri"/>
                          <a:cs typeface="Times New Roman"/>
                        </a:rPr>
                        <a:t>на</a:t>
                      </a:r>
                      <a:r>
                        <a:rPr lang="en-US" sz="1050" dirty="0">
                          <a:latin typeface="Calibri"/>
                          <a:ea typeface="Calibri"/>
                          <a:cs typeface="Times New Roman"/>
                        </a:rPr>
                        <a:t> </a:t>
                      </a:r>
                      <a:r>
                        <a:rPr lang="en-US" sz="1050" dirty="0" err="1">
                          <a:latin typeface="Calibri"/>
                          <a:ea typeface="Calibri"/>
                          <a:cs typeface="Times New Roman"/>
                        </a:rPr>
                        <a:t>граѓанските</a:t>
                      </a:r>
                      <a:r>
                        <a:rPr lang="en-US" sz="1050" dirty="0">
                          <a:latin typeface="Calibri"/>
                          <a:ea typeface="Calibri"/>
                          <a:cs typeface="Times New Roman"/>
                        </a:rPr>
                        <a:t> организации </a:t>
                      </a:r>
                      <a:r>
                        <a:rPr lang="en-US" sz="1050" dirty="0" err="1">
                          <a:latin typeface="Calibri"/>
                          <a:ea typeface="Calibri"/>
                          <a:cs typeface="Times New Roman"/>
                        </a:rPr>
                        <a:t>во</a:t>
                      </a:r>
                      <a:r>
                        <a:rPr lang="en-US" sz="1050" dirty="0">
                          <a:latin typeface="Calibri"/>
                          <a:ea typeface="Calibri"/>
                          <a:cs typeface="Times New Roman"/>
                        </a:rPr>
                        <a:t> </a:t>
                      </a:r>
                      <a:r>
                        <a:rPr lang="en-US" sz="1050" dirty="0" err="1">
                          <a:latin typeface="Calibri"/>
                          <a:ea typeface="Calibri"/>
                          <a:cs typeface="Times New Roman"/>
                        </a:rPr>
                        <a:t>европските</a:t>
                      </a:r>
                      <a:r>
                        <a:rPr lang="en-US" sz="1050" dirty="0">
                          <a:latin typeface="Calibri"/>
                          <a:ea typeface="Calibri"/>
                          <a:cs typeface="Times New Roman"/>
                        </a:rPr>
                        <a:t> и </a:t>
                      </a:r>
                      <a:r>
                        <a:rPr lang="en-US" sz="1050" dirty="0" err="1">
                          <a:latin typeface="Calibri"/>
                          <a:ea typeface="Calibri"/>
                          <a:cs typeface="Times New Roman"/>
                        </a:rPr>
                        <a:t>регионалните</a:t>
                      </a:r>
                      <a:r>
                        <a:rPr lang="en-US" sz="1050" dirty="0">
                          <a:latin typeface="Calibri"/>
                          <a:ea typeface="Calibri"/>
                          <a:cs typeface="Times New Roman"/>
                        </a:rPr>
                        <a:t> </a:t>
                      </a:r>
                      <a:r>
                        <a:rPr lang="en-US" sz="1050" dirty="0" err="1">
                          <a:latin typeface="Calibri"/>
                          <a:ea typeface="Calibri"/>
                          <a:cs typeface="Times New Roman"/>
                        </a:rPr>
                        <a:t>мрежи</a:t>
                      </a:r>
                      <a:r>
                        <a:rPr lang="en-US" sz="1050" dirty="0">
                          <a:latin typeface="Calibri"/>
                          <a:ea typeface="Calibri"/>
                          <a:cs typeface="Times New Roman"/>
                        </a:rPr>
                        <a:t> и </a:t>
                      </a:r>
                      <a:r>
                        <a:rPr lang="en-US" sz="1050" dirty="0" err="1">
                          <a:latin typeface="Calibri"/>
                          <a:ea typeface="Calibri"/>
                          <a:cs typeface="Times New Roman"/>
                        </a:rPr>
                        <a:t>активности</a:t>
                      </a:r>
                      <a:endParaRPr lang="mk-MK" sz="105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mk-MK" sz="1050" dirty="0">
                          <a:latin typeface="Calibri"/>
                          <a:ea typeface="Calibri"/>
                          <a:cs typeface="Times New Roman"/>
                        </a:rPr>
                        <a:t>Секретаријат за европски прашања</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050" dirty="0">
                          <a:latin typeface="Calibri"/>
                          <a:ea typeface="Calibri"/>
                          <a:cs typeface="Times New Roman"/>
                        </a:rPr>
                        <a:t>IV / </a:t>
                      </a:r>
                      <a:r>
                        <a:rPr lang="mk-MK" sz="1050" dirty="0">
                          <a:latin typeface="Calibri"/>
                          <a:ea typeface="Calibri"/>
                          <a:cs typeface="Times New Roman"/>
                        </a:rPr>
                        <a:t>2018</a:t>
                      </a: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620049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xmlns="" id="{C40AFAEC-7539-437B-B7EB-DF836712734B}"/>
              </a:ext>
            </a:extLst>
          </p:cNvPr>
          <p:cNvPicPr>
            <a:picLocks noChangeAspect="1"/>
          </p:cNvPicPr>
          <p:nvPr/>
        </p:nvPicPr>
        <p:blipFill>
          <a:blip r:embed="rId2" cstate="print"/>
          <a:stretch>
            <a:fillRect/>
          </a:stretch>
        </p:blipFill>
        <p:spPr>
          <a:xfrm>
            <a:off x="6695031" y="3835889"/>
            <a:ext cx="1909417" cy="1969375"/>
          </a:xfrm>
          <a:prstGeom prst="rect">
            <a:avLst/>
          </a:prstGeom>
        </p:spPr>
      </p:pic>
      <p:pic>
        <p:nvPicPr>
          <p:cNvPr id="207" name="Image" descr="Image"/>
          <p:cNvPicPr>
            <a:picLocks noChangeAspect="1"/>
          </p:cNvPicPr>
          <p:nvPr/>
        </p:nvPicPr>
        <p:blipFill>
          <a:blip r:embed="rId3" cstate="print">
            <a:extLst/>
          </a:blip>
          <a:stretch>
            <a:fillRect/>
          </a:stretch>
        </p:blipFill>
        <p:spPr>
          <a:xfrm>
            <a:off x="597674" y="268000"/>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1916832"/>
            <a:ext cx="8207580" cy="2657459"/>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r>
              <a:rPr lang="mk-MK" sz="2000" dirty="0">
                <a:solidFill>
                  <a:schemeClr val="tx2"/>
                </a:solidFill>
              </a:rPr>
              <a:t>Развој на </a:t>
            </a:r>
            <a:r>
              <a:rPr lang="mk-MK" sz="2000" dirty="0" smtClean="0">
                <a:solidFill>
                  <a:schemeClr val="tx2"/>
                </a:solidFill>
              </a:rPr>
              <a:t>социјалното претприемништво</a:t>
            </a:r>
            <a:endParaRPr lang="en-US" sz="2000" dirty="0">
              <a:solidFill>
                <a:schemeClr val="tx2"/>
              </a:solidFill>
            </a:endParaRPr>
          </a:p>
          <a:p>
            <a:pPr marL="171450" lvl="0" indent="-171450">
              <a:buFont typeface="Arial" panose="020B0604020202020204" pitchFamily="34" charset="0"/>
              <a:buChar char="•"/>
            </a:pPr>
            <a:endParaRPr lang="mk-MK" sz="1600" dirty="0">
              <a:solidFill>
                <a:schemeClr val="tx2"/>
              </a:solidFill>
            </a:endParaRPr>
          </a:p>
          <a:p>
            <a:pPr marL="342900" lvl="0" indent="-342900">
              <a:buFont typeface="Arial" panose="020B0604020202020204" pitchFamily="34" charset="0"/>
              <a:buChar char="•"/>
            </a:pPr>
            <a:r>
              <a:rPr lang="mk-MK" sz="2000" dirty="0">
                <a:solidFill>
                  <a:schemeClr val="tx2"/>
                </a:solidFill>
              </a:rPr>
              <a:t>Зголемување на </a:t>
            </a:r>
            <a:r>
              <a:rPr lang="mk-MK" sz="2000" dirty="0" smtClean="0">
                <a:solidFill>
                  <a:schemeClr val="tx2"/>
                </a:solidFill>
              </a:rPr>
              <a:t>учеството на граѓанските </a:t>
            </a:r>
            <a:r>
              <a:rPr lang="mk-MK" sz="2000" dirty="0">
                <a:solidFill>
                  <a:schemeClr val="tx2"/>
                </a:solidFill>
              </a:rPr>
              <a:t>организации </a:t>
            </a:r>
            <a:r>
              <a:rPr lang="mk-MK" sz="2000" dirty="0" smtClean="0">
                <a:solidFill>
                  <a:schemeClr val="tx2"/>
                </a:solidFill>
              </a:rPr>
              <a:t>за обезбедување услуги </a:t>
            </a:r>
            <a:r>
              <a:rPr lang="mk-MK" sz="2000" dirty="0">
                <a:solidFill>
                  <a:schemeClr val="tx2"/>
                </a:solidFill>
              </a:rPr>
              <a:t>за потребите на </a:t>
            </a:r>
            <a:r>
              <a:rPr lang="mk-MK" sz="2000" dirty="0" smtClean="0">
                <a:solidFill>
                  <a:schemeClr val="tx2"/>
                </a:solidFill>
              </a:rPr>
              <a:t>заедницата</a:t>
            </a:r>
            <a:endParaRPr lang="en-US" sz="2000" dirty="0">
              <a:solidFill>
                <a:schemeClr val="tx2"/>
              </a:solidFill>
            </a:endParaRPr>
          </a:p>
          <a:p>
            <a:pPr marL="171450" lvl="0" indent="-171450">
              <a:buFont typeface="Arial" panose="020B0604020202020204" pitchFamily="34" charset="0"/>
              <a:buChar char="•"/>
            </a:pPr>
            <a:endParaRPr lang="mk-MK" sz="1600" dirty="0">
              <a:solidFill>
                <a:schemeClr val="tx2"/>
              </a:solidFill>
            </a:endParaRPr>
          </a:p>
          <a:p>
            <a:pPr marL="342900" lvl="0" indent="-342900">
              <a:buFont typeface="Arial" panose="020B0604020202020204" pitchFamily="34" charset="0"/>
              <a:buChar char="•"/>
            </a:pPr>
            <a:r>
              <a:rPr lang="mk-MK" sz="2000" dirty="0" smtClean="0">
                <a:solidFill>
                  <a:schemeClr val="tx2"/>
                </a:solidFill>
              </a:rPr>
              <a:t>Промовирање и развој на </a:t>
            </a:r>
            <a:r>
              <a:rPr lang="mk-MK" sz="2000" dirty="0" err="1" smtClean="0">
                <a:solidFill>
                  <a:schemeClr val="tx2"/>
                </a:solidFill>
              </a:rPr>
              <a:t>волонтерството</a:t>
            </a:r>
            <a:endParaRPr lang="en-US" sz="2000" dirty="0">
              <a:solidFill>
                <a:schemeClr val="tx2"/>
              </a:solidFill>
            </a:endParaRPr>
          </a:p>
          <a:p>
            <a:pPr marL="171450" lvl="0" indent="-171450">
              <a:buFont typeface="Arial" panose="020B0604020202020204" pitchFamily="34" charset="0"/>
              <a:buChar char="•"/>
            </a:pPr>
            <a:endParaRPr lang="mk-MK" sz="1600" dirty="0">
              <a:solidFill>
                <a:schemeClr val="tx2"/>
              </a:solidFill>
            </a:endParaRPr>
          </a:p>
          <a:p>
            <a:pPr marL="342900" lvl="0" indent="-342900">
              <a:buFont typeface="Arial" panose="020B0604020202020204" pitchFamily="34" charset="0"/>
              <a:buChar char="•"/>
            </a:pPr>
            <a:r>
              <a:rPr lang="mk-MK" sz="2000" dirty="0" smtClean="0">
                <a:solidFill>
                  <a:schemeClr val="tx2"/>
                </a:solidFill>
              </a:rPr>
              <a:t>Поттикнување на граѓаните и деловниот сектор за поддршка и придонес за развој на граѓанскиот сектор</a:t>
            </a:r>
            <a:endParaRPr lang="en-US" sz="2000" dirty="0">
              <a:solidFill>
                <a:schemeClr val="tx2"/>
              </a:solidFill>
            </a:endParaRPr>
          </a:p>
        </p:txBody>
      </p:sp>
      <p:sp>
        <p:nvSpPr>
          <p:cNvPr id="34" name="GLAVNI NASLOV…"/>
          <p:cNvSpPr txBox="1"/>
          <p:nvPr/>
        </p:nvSpPr>
        <p:spPr>
          <a:xfrm>
            <a:off x="1307819" y="825434"/>
            <a:ext cx="6144501" cy="515334"/>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a:t>Цели во приоритетна област 3</a:t>
            </a:r>
            <a:endParaRPr sz="3600" dirty="0"/>
          </a:p>
        </p:txBody>
      </p:sp>
    </p:spTree>
    <p:extLst>
      <p:ext uri="{BB962C8B-B14F-4D97-AF65-F5344CB8AC3E}">
        <p14:creationId xmlns:p14="http://schemas.microsoft.com/office/powerpoint/2010/main" xmlns="" val="1155511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Image" descr="Image"/>
          <p:cNvPicPr>
            <a:picLocks noChangeAspect="1"/>
          </p:cNvPicPr>
          <p:nvPr/>
        </p:nvPicPr>
        <p:blipFill>
          <a:blip r:embed="rId2" cstate="print">
            <a:extLst/>
          </a:blip>
          <a:stretch>
            <a:fillRect/>
          </a:stretch>
        </p:blipFill>
        <p:spPr>
          <a:xfrm>
            <a:off x="597674" y="44624"/>
            <a:ext cx="1039872" cy="1072768"/>
          </a:xfrm>
          <a:prstGeom prst="rect">
            <a:avLst/>
          </a:prstGeom>
          <a:ln w="12700">
            <a:miter lim="400000"/>
          </a:ln>
        </p:spPr>
      </p:pic>
      <p:sp>
        <p:nvSpPr>
          <p:cNvPr id="215" name="Line"/>
          <p:cNvSpPr/>
          <p:nvPr/>
        </p:nvSpPr>
        <p:spPr>
          <a:xfrm>
            <a:off x="540884" y="5844968"/>
            <a:ext cx="8062232" cy="1"/>
          </a:xfrm>
          <a:prstGeom prst="line">
            <a:avLst/>
          </a:prstGeom>
          <a:ln w="25400">
            <a:solidFill>
              <a:srgbClr val="FFCC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17" name="Rectangle"/>
          <p:cNvSpPr/>
          <p:nvPr/>
        </p:nvSpPr>
        <p:spPr>
          <a:xfrm>
            <a:off x="2774056" y="3001"/>
            <a:ext cx="3595888" cy="182266"/>
          </a:xfrm>
          <a:prstGeom prst="rect">
            <a:avLst/>
          </a:prstGeom>
          <a:solidFill>
            <a:srgbClr val="FFCC00"/>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3" name="LOREM IPSUM DOLOR SIT AMET Consectetur adipiscing elit. Donec pellentesque ultricies dui. Vivamus rutrum, lectus id semper sagittis, velit leo rutrum lacus, luctus mollis felis nibh sit amet mauris. Nulla enim turpis, suscipit et auctor at, molestie in nibh. Sed sagittis condimentum dolor a blandit. Cras eleifend dui id nulla venenatis, vitae faucibus enim mollis. Nullam massa erat, pretium et facilisis pulvinar, tempus non purus. Nulla purus nibh, iaculis sit amet nulla id, hendrerit eleifend leo. Proin pharetra, metus quis lacinia hendrerit, magna eros euismod erat, vitae iaculis metus tortor vel erat. Pellentesque nec gravida lacus, non laoreet sem. Praesent quis rhoncus felis, a consectetur felis. Phasellus dictum vitae enim non cursus. Maecenas eget iaculis diam, eu vehicula risus. Nulla nec enim sed nibh volutpat ornare ac sit amet ante."/>
          <p:cNvSpPr txBox="1"/>
          <p:nvPr/>
        </p:nvSpPr>
        <p:spPr>
          <a:xfrm>
            <a:off x="611560" y="1628800"/>
            <a:ext cx="8207580" cy="379912"/>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t" anchorCtr="0">
            <a:spAutoFit/>
          </a:bodyPr>
          <a:lstStyle/>
          <a:p>
            <a:pPr marL="342900" lvl="0" indent="-342900">
              <a:buFont typeface="Arial" panose="020B0604020202020204" pitchFamily="34" charset="0"/>
              <a:buChar char="•"/>
            </a:pPr>
            <a:endParaRPr lang="en-US" sz="2000" dirty="0">
              <a:solidFill>
                <a:schemeClr val="tx2"/>
              </a:solidFill>
            </a:endParaRPr>
          </a:p>
        </p:txBody>
      </p:sp>
      <p:sp>
        <p:nvSpPr>
          <p:cNvPr id="34" name="GLAVNI NASLOV…"/>
          <p:cNvSpPr txBox="1"/>
          <p:nvPr/>
        </p:nvSpPr>
        <p:spPr>
          <a:xfrm>
            <a:off x="1691680" y="310285"/>
            <a:ext cx="6144501" cy="52642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80000"/>
              </a:lnSpc>
              <a:defRPr sz="5100">
                <a:solidFill>
                  <a:srgbClr val="023399"/>
                </a:solidFill>
                <a:latin typeface="Calibri"/>
                <a:ea typeface="Calibri"/>
                <a:cs typeface="Calibri"/>
                <a:sym typeface="Calibri"/>
              </a:defRPr>
            </a:pPr>
            <a:r>
              <a:rPr lang="mk-MK" sz="3600" dirty="0" smtClean="0"/>
              <a:t>Активности планирани за 2018</a:t>
            </a:r>
            <a:endParaRPr lang="mk-MK" sz="3600" dirty="0"/>
          </a:p>
        </p:txBody>
      </p:sp>
      <p:graphicFrame>
        <p:nvGraphicFramePr>
          <p:cNvPr id="7" name="Table 6"/>
          <p:cNvGraphicFramePr>
            <a:graphicFrameLocks noGrp="1"/>
          </p:cNvGraphicFramePr>
          <p:nvPr/>
        </p:nvGraphicFramePr>
        <p:xfrm>
          <a:off x="899590" y="1700808"/>
          <a:ext cx="7632849" cy="2966530"/>
        </p:xfrm>
        <a:graphic>
          <a:graphicData uri="http://schemas.openxmlformats.org/drawingml/2006/table">
            <a:tbl>
              <a:tblPr/>
              <a:tblGrid>
                <a:gridCol w="5040562"/>
                <a:gridCol w="1774481"/>
                <a:gridCol w="817806"/>
              </a:tblGrid>
              <a:tr h="388943">
                <a:tc gridSpan="3">
                  <a:txBody>
                    <a:bodyPr/>
                    <a:lstStyle/>
                    <a:p>
                      <a:pPr algn="l">
                        <a:lnSpc>
                          <a:spcPct val="115000"/>
                        </a:lnSpc>
                        <a:spcAft>
                          <a:spcPts val="0"/>
                        </a:spcAft>
                      </a:pPr>
                      <a:endParaRPr lang="en-US" sz="1100" dirty="0">
                        <a:latin typeface="Calibri"/>
                        <a:ea typeface="Calibri"/>
                        <a:cs typeface="Times New Roman"/>
                      </a:endParaRPr>
                    </a:p>
                    <a:p>
                      <a:pPr algn="l">
                        <a:lnSpc>
                          <a:spcPct val="115000"/>
                        </a:lnSpc>
                        <a:spcAft>
                          <a:spcPts val="0"/>
                        </a:spcAft>
                      </a:pPr>
                      <a:r>
                        <a:rPr lang="en-US" sz="1100" dirty="0">
                          <a:latin typeface="Calibri"/>
                          <a:ea typeface="Calibri"/>
                          <a:cs typeface="Times New Roman"/>
                        </a:rPr>
                        <a:t>МЕРКА 28: </a:t>
                      </a:r>
                      <a:r>
                        <a:rPr lang="en-US" sz="1100" dirty="0" err="1">
                          <a:latin typeface="Calibri"/>
                          <a:ea typeface="Calibri"/>
                          <a:cs typeface="Times New Roman"/>
                        </a:rPr>
                        <a:t>Подобрување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условите</a:t>
                      </a:r>
                      <a:r>
                        <a:rPr lang="en-US" sz="1100" dirty="0">
                          <a:latin typeface="Calibri"/>
                          <a:ea typeface="Calibri"/>
                          <a:cs typeface="Times New Roman"/>
                        </a:rPr>
                        <a:t> за </a:t>
                      </a:r>
                      <a:r>
                        <a:rPr lang="en-US" sz="1100" dirty="0" err="1">
                          <a:latin typeface="Calibri"/>
                          <a:ea typeface="Calibri"/>
                          <a:cs typeface="Times New Roman"/>
                        </a:rPr>
                        <a:t>обезбедување</a:t>
                      </a:r>
                      <a:r>
                        <a:rPr lang="en-US" sz="1100" dirty="0">
                          <a:latin typeface="Calibri"/>
                          <a:ea typeface="Calibri"/>
                          <a:cs typeface="Times New Roman"/>
                        </a:rPr>
                        <a:t> </a:t>
                      </a:r>
                      <a:r>
                        <a:rPr lang="en-US" sz="1100" dirty="0" err="1">
                          <a:latin typeface="Calibri"/>
                          <a:ea typeface="Calibri"/>
                          <a:cs typeface="Times New Roman"/>
                        </a:rPr>
                        <a:t>услуги</a:t>
                      </a:r>
                      <a:r>
                        <a:rPr lang="en-US" sz="1100" dirty="0">
                          <a:latin typeface="Calibri"/>
                          <a:ea typeface="Calibri"/>
                          <a:cs typeface="Times New Roman"/>
                        </a:rPr>
                        <a:t> </a:t>
                      </a:r>
                      <a:r>
                        <a:rPr lang="en-US" sz="1100" dirty="0" err="1">
                          <a:latin typeface="Calibri"/>
                          <a:ea typeface="Calibri"/>
                          <a:cs typeface="Times New Roman"/>
                        </a:rPr>
                        <a:t>од</a:t>
                      </a:r>
                      <a:r>
                        <a:rPr lang="en-US" sz="1100" dirty="0">
                          <a:latin typeface="Calibri"/>
                          <a:ea typeface="Calibri"/>
                          <a:cs typeface="Times New Roman"/>
                        </a:rPr>
                        <a:t> </a:t>
                      </a:r>
                      <a:r>
                        <a:rPr lang="en-US" sz="1100" dirty="0" err="1">
                          <a:latin typeface="Calibri"/>
                          <a:ea typeface="Calibri"/>
                          <a:cs typeface="Times New Roman"/>
                        </a:rPr>
                        <a:t>страна</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граѓанските</a:t>
                      </a:r>
                      <a:r>
                        <a:rPr lang="en-US" sz="1100" dirty="0">
                          <a:latin typeface="Calibri"/>
                          <a:ea typeface="Calibri"/>
                          <a:cs typeface="Times New Roman"/>
                        </a:rPr>
                        <a:t> организации</a:t>
                      </a:r>
                      <a:endParaRPr lang="mk-MK" sz="1100" dirty="0">
                        <a:latin typeface="Calibri"/>
                        <a:ea typeface="Calibri"/>
                        <a:cs typeface="Times New Roman"/>
                      </a:endParaRPr>
                    </a:p>
                  </a:txBody>
                  <a:tcPr marL="61929" marR="619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mk-MK"/>
                    </a:p>
                  </a:txBody>
                  <a:tcPr/>
                </a:tc>
                <a:tc hMerge="1">
                  <a:txBody>
                    <a:bodyPr/>
                    <a:lstStyle/>
                    <a:p>
                      <a:endParaRPr lang="mk-MK"/>
                    </a:p>
                  </a:txBody>
                  <a:tcPr/>
                </a:tc>
              </a:tr>
              <a:tr h="691177">
                <a:tc>
                  <a:txBody>
                    <a:bodyPr/>
                    <a:lstStyle/>
                    <a:p>
                      <a:pPr algn="l">
                        <a:lnSpc>
                          <a:spcPct val="115000"/>
                        </a:lnSpc>
                        <a:spcAft>
                          <a:spcPts val="0"/>
                        </a:spcAft>
                      </a:pPr>
                      <a:r>
                        <a:rPr lang="en-US" sz="1100" dirty="0">
                          <a:latin typeface="Calibri"/>
                          <a:ea typeface="Calibri"/>
                          <a:cs typeface="Times New Roman"/>
                        </a:rPr>
                        <a:t>28.2. </a:t>
                      </a:r>
                      <a:r>
                        <a:rPr lang="en-US" sz="1100" dirty="0" err="1">
                          <a:latin typeface="Calibri"/>
                          <a:ea typeface="Calibri"/>
                          <a:cs typeface="Times New Roman"/>
                        </a:rPr>
                        <a:t>Воспоставување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функционален</a:t>
                      </a:r>
                      <a:r>
                        <a:rPr lang="en-US" sz="1100" dirty="0">
                          <a:latin typeface="Calibri"/>
                          <a:ea typeface="Calibri"/>
                          <a:cs typeface="Times New Roman"/>
                        </a:rPr>
                        <a:t> и </a:t>
                      </a:r>
                      <a:r>
                        <a:rPr lang="en-US" sz="1100" dirty="0" err="1">
                          <a:latin typeface="Calibri"/>
                          <a:ea typeface="Calibri"/>
                          <a:cs typeface="Times New Roman"/>
                        </a:rPr>
                        <a:t>долгорочен</a:t>
                      </a:r>
                      <a:r>
                        <a:rPr lang="en-US" sz="1100" dirty="0">
                          <a:latin typeface="Calibri"/>
                          <a:ea typeface="Calibri"/>
                          <a:cs typeface="Times New Roman"/>
                        </a:rPr>
                        <a:t> </a:t>
                      </a:r>
                      <a:r>
                        <a:rPr lang="en-US" sz="1100" dirty="0" err="1">
                          <a:latin typeface="Calibri"/>
                          <a:ea typeface="Calibri"/>
                          <a:cs typeface="Times New Roman"/>
                        </a:rPr>
                        <a:t>механизам</a:t>
                      </a:r>
                      <a:r>
                        <a:rPr lang="en-US" sz="1100" dirty="0">
                          <a:latin typeface="Calibri"/>
                          <a:ea typeface="Calibri"/>
                          <a:cs typeface="Times New Roman"/>
                        </a:rPr>
                        <a:t> за </a:t>
                      </a:r>
                      <a:r>
                        <a:rPr lang="en-US" sz="1100" dirty="0" err="1">
                          <a:latin typeface="Calibri"/>
                          <a:ea typeface="Calibri"/>
                          <a:cs typeface="Times New Roman"/>
                        </a:rPr>
                        <a:t>финансирање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активностите</a:t>
                      </a:r>
                      <a:r>
                        <a:rPr lang="en-US" sz="1100" dirty="0">
                          <a:latin typeface="Calibri"/>
                          <a:ea typeface="Calibri"/>
                          <a:cs typeface="Times New Roman"/>
                        </a:rPr>
                        <a:t> </a:t>
                      </a:r>
                      <a:r>
                        <a:rPr lang="en-US" sz="1100" dirty="0" err="1">
                          <a:latin typeface="Calibri"/>
                          <a:ea typeface="Calibri"/>
                          <a:cs typeface="Times New Roman"/>
                        </a:rPr>
                        <a:t>од</a:t>
                      </a:r>
                      <a:r>
                        <a:rPr lang="en-US" sz="1100" dirty="0">
                          <a:latin typeface="Calibri"/>
                          <a:ea typeface="Calibri"/>
                          <a:cs typeface="Times New Roman"/>
                        </a:rPr>
                        <a:t> </a:t>
                      </a:r>
                      <a:r>
                        <a:rPr lang="en-US" sz="1100" dirty="0" err="1">
                          <a:latin typeface="Calibri"/>
                          <a:ea typeface="Calibri"/>
                          <a:cs typeface="Times New Roman"/>
                        </a:rPr>
                        <a:t>Програмата</a:t>
                      </a:r>
                      <a:r>
                        <a:rPr lang="en-US" sz="1100" dirty="0">
                          <a:latin typeface="Calibri"/>
                          <a:ea typeface="Calibri"/>
                          <a:cs typeface="Times New Roman"/>
                        </a:rPr>
                        <a:t> за </a:t>
                      </a:r>
                      <a:r>
                        <a:rPr lang="en-US" sz="1100" dirty="0" err="1">
                          <a:latin typeface="Calibri"/>
                          <a:ea typeface="Calibri"/>
                          <a:cs typeface="Times New Roman"/>
                        </a:rPr>
                        <a:t>заштита</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населението</a:t>
                      </a:r>
                      <a:r>
                        <a:rPr lang="en-US" sz="1100" dirty="0">
                          <a:latin typeface="Calibri"/>
                          <a:ea typeface="Calibri"/>
                          <a:cs typeface="Times New Roman"/>
                        </a:rPr>
                        <a:t> </a:t>
                      </a:r>
                      <a:r>
                        <a:rPr lang="en-US" sz="1100" dirty="0" err="1">
                          <a:latin typeface="Calibri"/>
                          <a:ea typeface="Calibri"/>
                          <a:cs typeface="Times New Roman"/>
                        </a:rPr>
                        <a:t>од</a:t>
                      </a:r>
                      <a:r>
                        <a:rPr lang="en-US" sz="1100" dirty="0">
                          <a:latin typeface="Calibri"/>
                          <a:ea typeface="Calibri"/>
                          <a:cs typeface="Times New Roman"/>
                        </a:rPr>
                        <a:t> ХИВ </a:t>
                      </a:r>
                      <a:r>
                        <a:rPr lang="en-US" sz="1100" dirty="0" err="1">
                          <a:latin typeface="Calibri"/>
                          <a:ea typeface="Calibri"/>
                          <a:cs typeface="Times New Roman"/>
                        </a:rPr>
                        <a:t>кои</a:t>
                      </a:r>
                      <a:r>
                        <a:rPr lang="en-US" sz="1100" dirty="0">
                          <a:latin typeface="Calibri"/>
                          <a:ea typeface="Calibri"/>
                          <a:cs typeface="Times New Roman"/>
                        </a:rPr>
                        <a:t> </a:t>
                      </a:r>
                      <a:r>
                        <a:rPr lang="en-US" sz="1100" dirty="0" err="1">
                          <a:latin typeface="Calibri"/>
                          <a:ea typeface="Calibri"/>
                          <a:cs typeface="Times New Roman"/>
                        </a:rPr>
                        <a:t>ги</a:t>
                      </a:r>
                      <a:r>
                        <a:rPr lang="en-US" sz="1100" dirty="0">
                          <a:latin typeface="Calibri"/>
                          <a:ea typeface="Calibri"/>
                          <a:cs typeface="Times New Roman"/>
                        </a:rPr>
                        <a:t> </a:t>
                      </a:r>
                      <a:r>
                        <a:rPr lang="en-US" sz="1100" dirty="0" err="1">
                          <a:latin typeface="Calibri"/>
                          <a:ea typeface="Calibri"/>
                          <a:cs typeface="Times New Roman"/>
                        </a:rPr>
                        <a:t>спроведуваат</a:t>
                      </a:r>
                      <a:r>
                        <a:rPr lang="en-US" sz="1100" dirty="0">
                          <a:latin typeface="Calibri"/>
                          <a:ea typeface="Calibri"/>
                          <a:cs typeface="Times New Roman"/>
                        </a:rPr>
                        <a:t> </a:t>
                      </a:r>
                      <a:r>
                        <a:rPr lang="en-US" sz="1100" dirty="0" err="1">
                          <a:latin typeface="Calibri"/>
                          <a:ea typeface="Calibri"/>
                          <a:cs typeface="Times New Roman"/>
                        </a:rPr>
                        <a:t>граѓанските</a:t>
                      </a:r>
                      <a:r>
                        <a:rPr lang="en-US" sz="1100" dirty="0">
                          <a:latin typeface="Calibri"/>
                          <a:ea typeface="Calibri"/>
                          <a:cs typeface="Times New Roman"/>
                        </a:rPr>
                        <a:t> организации</a:t>
                      </a:r>
                      <a:endParaRPr lang="mk-MK" sz="1100" dirty="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dirty="0" err="1">
                          <a:latin typeface="Calibri"/>
                          <a:ea typeface="Calibri"/>
                          <a:cs typeface="Times New Roman"/>
                        </a:rPr>
                        <a:t>Министерство</a:t>
                      </a:r>
                      <a:r>
                        <a:rPr lang="en-US" sz="1100" dirty="0">
                          <a:latin typeface="Calibri"/>
                          <a:ea typeface="Calibri"/>
                          <a:cs typeface="Times New Roman"/>
                        </a:rPr>
                        <a:t> за </a:t>
                      </a:r>
                      <a:r>
                        <a:rPr lang="en-US" sz="1100" dirty="0" err="1">
                          <a:latin typeface="Calibri"/>
                          <a:ea typeface="Calibri"/>
                          <a:cs typeface="Times New Roman"/>
                        </a:rPr>
                        <a:t>здравство</a:t>
                      </a:r>
                      <a:endParaRPr lang="mk-MK" sz="1100" dirty="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dirty="0">
                          <a:latin typeface="Calibri"/>
                          <a:ea typeface="Calibri"/>
                          <a:cs typeface="Times New Roman"/>
                        </a:rPr>
                        <a:t>IV / </a:t>
                      </a:r>
                      <a:r>
                        <a:rPr lang="mk-MK" sz="1100" dirty="0">
                          <a:latin typeface="Calibri"/>
                          <a:ea typeface="Calibri"/>
                          <a:cs typeface="Times New Roman"/>
                        </a:rPr>
                        <a:t>2018</a:t>
                      </a: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415">
                <a:tc gridSpan="3">
                  <a:txBody>
                    <a:bodyPr/>
                    <a:lstStyle/>
                    <a:p>
                      <a:pPr algn="l">
                        <a:lnSpc>
                          <a:spcPct val="115000"/>
                        </a:lnSpc>
                        <a:spcAft>
                          <a:spcPts val="0"/>
                        </a:spcAft>
                      </a:pPr>
                      <a:endParaRPr lang="en-US" sz="1100" dirty="0">
                        <a:latin typeface="Calibri"/>
                        <a:ea typeface="Calibri"/>
                        <a:cs typeface="Times New Roman"/>
                      </a:endParaRPr>
                    </a:p>
                    <a:p>
                      <a:pPr algn="l">
                        <a:lnSpc>
                          <a:spcPct val="115000"/>
                        </a:lnSpc>
                        <a:spcAft>
                          <a:spcPts val="0"/>
                        </a:spcAft>
                      </a:pPr>
                      <a:r>
                        <a:rPr lang="en-US" sz="1100" dirty="0">
                          <a:latin typeface="Calibri"/>
                          <a:ea typeface="Calibri"/>
                          <a:cs typeface="Times New Roman"/>
                        </a:rPr>
                        <a:t>МЕРКА 31: </a:t>
                      </a:r>
                      <a:r>
                        <a:rPr lang="en-US" sz="1100" dirty="0" err="1">
                          <a:latin typeface="Calibri"/>
                          <a:ea typeface="Calibri"/>
                          <a:cs typeface="Times New Roman"/>
                        </a:rPr>
                        <a:t>Измена</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Законот</a:t>
                      </a:r>
                      <a:r>
                        <a:rPr lang="en-US" sz="1100" dirty="0">
                          <a:latin typeface="Calibri"/>
                          <a:ea typeface="Calibri"/>
                          <a:cs typeface="Times New Roman"/>
                        </a:rPr>
                        <a:t> за </a:t>
                      </a:r>
                      <a:r>
                        <a:rPr lang="en-US" sz="1100" dirty="0" err="1">
                          <a:latin typeface="Calibri"/>
                          <a:ea typeface="Calibri"/>
                          <a:cs typeface="Times New Roman"/>
                        </a:rPr>
                        <a:t>донации</a:t>
                      </a:r>
                      <a:r>
                        <a:rPr lang="en-US" sz="1100" dirty="0">
                          <a:latin typeface="Calibri"/>
                          <a:ea typeface="Calibri"/>
                          <a:cs typeface="Times New Roman"/>
                        </a:rPr>
                        <a:t> и </a:t>
                      </a:r>
                      <a:r>
                        <a:rPr lang="en-US" sz="1100" dirty="0" err="1">
                          <a:latin typeface="Calibri"/>
                          <a:ea typeface="Calibri"/>
                          <a:cs typeface="Times New Roman"/>
                        </a:rPr>
                        <a:t>спонзорства</a:t>
                      </a:r>
                      <a:r>
                        <a:rPr lang="en-US" sz="1100" dirty="0">
                          <a:latin typeface="Calibri"/>
                          <a:ea typeface="Calibri"/>
                          <a:cs typeface="Times New Roman"/>
                        </a:rPr>
                        <a:t>  </a:t>
                      </a:r>
                      <a:r>
                        <a:rPr lang="en-US" sz="1100" dirty="0" err="1">
                          <a:latin typeface="Calibri"/>
                          <a:ea typeface="Calibri"/>
                          <a:cs typeface="Times New Roman"/>
                        </a:rPr>
                        <a:t>во</a:t>
                      </a:r>
                      <a:r>
                        <a:rPr lang="en-US" sz="1100" dirty="0">
                          <a:latin typeface="Calibri"/>
                          <a:ea typeface="Calibri"/>
                          <a:cs typeface="Times New Roman"/>
                        </a:rPr>
                        <a:t> </a:t>
                      </a:r>
                      <a:r>
                        <a:rPr lang="en-US" sz="1100" dirty="0" err="1">
                          <a:latin typeface="Calibri"/>
                          <a:ea typeface="Calibri"/>
                          <a:cs typeface="Times New Roman"/>
                        </a:rPr>
                        <a:t>јавните</a:t>
                      </a:r>
                      <a:r>
                        <a:rPr lang="en-US" sz="1100" dirty="0">
                          <a:latin typeface="Calibri"/>
                          <a:ea typeface="Calibri"/>
                          <a:cs typeface="Times New Roman"/>
                        </a:rPr>
                        <a:t> </a:t>
                      </a:r>
                      <a:r>
                        <a:rPr lang="en-US" sz="1100" dirty="0" err="1">
                          <a:latin typeface="Calibri"/>
                          <a:ea typeface="Calibri"/>
                          <a:cs typeface="Times New Roman"/>
                        </a:rPr>
                        <a:t>дејности</a:t>
                      </a:r>
                      <a:r>
                        <a:rPr lang="en-US" sz="1100" dirty="0">
                          <a:latin typeface="Calibri"/>
                          <a:ea typeface="Calibri"/>
                          <a:cs typeface="Times New Roman"/>
                        </a:rPr>
                        <a:t> за </a:t>
                      </a:r>
                      <a:r>
                        <a:rPr lang="en-US" sz="1100" dirty="0" err="1">
                          <a:latin typeface="Calibri"/>
                          <a:ea typeface="Calibri"/>
                          <a:cs typeface="Times New Roman"/>
                        </a:rPr>
                        <a:t>олеснување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донирањето</a:t>
                      </a:r>
                      <a:r>
                        <a:rPr lang="en-US" sz="1100" dirty="0">
                          <a:latin typeface="Calibri"/>
                          <a:ea typeface="Calibri"/>
                          <a:cs typeface="Times New Roman"/>
                        </a:rPr>
                        <a:t> </a:t>
                      </a:r>
                      <a:r>
                        <a:rPr lang="en-US" sz="1100" dirty="0" err="1">
                          <a:latin typeface="Calibri"/>
                          <a:ea typeface="Calibri"/>
                          <a:cs typeface="Times New Roman"/>
                        </a:rPr>
                        <a:t>кон</a:t>
                      </a:r>
                      <a:r>
                        <a:rPr lang="en-US" sz="1100" dirty="0">
                          <a:latin typeface="Calibri"/>
                          <a:ea typeface="Calibri"/>
                          <a:cs typeface="Times New Roman"/>
                        </a:rPr>
                        <a:t> </a:t>
                      </a:r>
                      <a:r>
                        <a:rPr lang="en-US" sz="1100" dirty="0" err="1">
                          <a:latin typeface="Calibri"/>
                          <a:ea typeface="Calibri"/>
                          <a:cs typeface="Times New Roman"/>
                        </a:rPr>
                        <a:t>граѓанските</a:t>
                      </a:r>
                      <a:r>
                        <a:rPr lang="en-US" sz="1100" dirty="0">
                          <a:latin typeface="Calibri"/>
                          <a:ea typeface="Calibri"/>
                          <a:cs typeface="Times New Roman"/>
                        </a:rPr>
                        <a:t> организации</a:t>
                      </a:r>
                      <a:endParaRPr lang="mk-MK" sz="1100" dirty="0">
                        <a:latin typeface="Calibri"/>
                        <a:ea typeface="Calibri"/>
                        <a:cs typeface="Times New Roman"/>
                      </a:endParaRPr>
                    </a:p>
                  </a:txBody>
                  <a:tcPr marL="61929" marR="619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hMerge="1">
                  <a:txBody>
                    <a:bodyPr/>
                    <a:lstStyle/>
                    <a:p>
                      <a:endParaRPr lang="mk-MK"/>
                    </a:p>
                  </a:txBody>
                  <a:tcPr/>
                </a:tc>
                <a:tc hMerge="1">
                  <a:txBody>
                    <a:bodyPr/>
                    <a:lstStyle/>
                    <a:p>
                      <a:endParaRPr lang="mk-MK"/>
                    </a:p>
                  </a:txBody>
                  <a:tcPr/>
                </a:tc>
              </a:tr>
              <a:tr h="914052">
                <a:tc>
                  <a:txBody>
                    <a:bodyPr/>
                    <a:lstStyle/>
                    <a:p>
                      <a:pPr algn="l">
                        <a:lnSpc>
                          <a:spcPct val="115000"/>
                        </a:lnSpc>
                        <a:spcAft>
                          <a:spcPts val="0"/>
                        </a:spcAft>
                      </a:pPr>
                      <a:r>
                        <a:rPr lang="en-US" sz="1100" dirty="0">
                          <a:latin typeface="Calibri"/>
                          <a:ea typeface="Calibri"/>
                          <a:cs typeface="Times New Roman"/>
                        </a:rPr>
                        <a:t>31.1. </a:t>
                      </a:r>
                      <a:r>
                        <a:rPr lang="en-US" sz="1100" dirty="0" err="1">
                          <a:latin typeface="Calibri"/>
                          <a:ea typeface="Calibri"/>
                          <a:cs typeface="Times New Roman"/>
                        </a:rPr>
                        <a:t>Спроведување</a:t>
                      </a:r>
                      <a:r>
                        <a:rPr lang="en-US" sz="1100" dirty="0">
                          <a:latin typeface="Calibri"/>
                          <a:ea typeface="Calibri"/>
                          <a:cs typeface="Times New Roman"/>
                        </a:rPr>
                        <a:t> </a:t>
                      </a:r>
                      <a:r>
                        <a:rPr lang="en-US" sz="1100" dirty="0" err="1">
                          <a:latin typeface="Calibri"/>
                          <a:ea typeface="Calibri"/>
                          <a:cs typeface="Times New Roman"/>
                        </a:rPr>
                        <a:t>јавни</a:t>
                      </a:r>
                      <a:r>
                        <a:rPr lang="en-US" sz="1100" dirty="0">
                          <a:latin typeface="Calibri"/>
                          <a:ea typeface="Calibri"/>
                          <a:cs typeface="Times New Roman"/>
                        </a:rPr>
                        <a:t> </a:t>
                      </a:r>
                      <a:r>
                        <a:rPr lang="en-US" sz="1100" dirty="0" err="1">
                          <a:latin typeface="Calibri"/>
                          <a:ea typeface="Calibri"/>
                          <a:cs typeface="Times New Roman"/>
                        </a:rPr>
                        <a:t>консултации</a:t>
                      </a:r>
                      <a:r>
                        <a:rPr lang="en-US" sz="1100" dirty="0">
                          <a:latin typeface="Calibri"/>
                          <a:ea typeface="Calibri"/>
                          <a:cs typeface="Times New Roman"/>
                        </a:rPr>
                        <a:t> за </a:t>
                      </a:r>
                      <a:r>
                        <a:rPr lang="en-US" sz="1100" dirty="0" err="1">
                          <a:latin typeface="Calibri"/>
                          <a:ea typeface="Calibri"/>
                          <a:cs typeface="Times New Roman"/>
                        </a:rPr>
                        <a:t>подобрување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правната</a:t>
                      </a:r>
                      <a:r>
                        <a:rPr lang="en-US" sz="1100" dirty="0">
                          <a:latin typeface="Calibri"/>
                          <a:ea typeface="Calibri"/>
                          <a:cs typeface="Times New Roman"/>
                        </a:rPr>
                        <a:t> </a:t>
                      </a:r>
                      <a:r>
                        <a:rPr lang="en-US" sz="1100" dirty="0" err="1">
                          <a:latin typeface="Calibri"/>
                          <a:ea typeface="Calibri"/>
                          <a:cs typeface="Times New Roman"/>
                        </a:rPr>
                        <a:t>рамка</a:t>
                      </a:r>
                      <a:r>
                        <a:rPr lang="en-US" sz="1100" dirty="0">
                          <a:latin typeface="Calibri"/>
                          <a:ea typeface="Calibri"/>
                          <a:cs typeface="Times New Roman"/>
                        </a:rPr>
                        <a:t> за </a:t>
                      </a:r>
                      <a:r>
                        <a:rPr lang="en-US" sz="1100" dirty="0" err="1">
                          <a:latin typeface="Calibri"/>
                          <a:ea typeface="Calibri"/>
                          <a:cs typeface="Times New Roman"/>
                        </a:rPr>
                        <a:t>приватни</a:t>
                      </a:r>
                      <a:r>
                        <a:rPr lang="en-US" sz="1100" dirty="0">
                          <a:latin typeface="Calibri"/>
                          <a:ea typeface="Calibri"/>
                          <a:cs typeface="Times New Roman"/>
                        </a:rPr>
                        <a:t> </a:t>
                      </a:r>
                      <a:r>
                        <a:rPr lang="en-US" sz="1100" dirty="0" err="1">
                          <a:latin typeface="Calibri"/>
                          <a:ea typeface="Calibri"/>
                          <a:cs typeface="Times New Roman"/>
                        </a:rPr>
                        <a:t>донации</a:t>
                      </a:r>
                      <a:r>
                        <a:rPr lang="en-US" sz="1100" dirty="0">
                          <a:latin typeface="Calibri"/>
                          <a:ea typeface="Calibri"/>
                          <a:cs typeface="Times New Roman"/>
                        </a:rPr>
                        <a:t> (</a:t>
                      </a:r>
                      <a:r>
                        <a:rPr lang="en-US" sz="1100" dirty="0" err="1">
                          <a:latin typeface="Calibri"/>
                          <a:ea typeface="Calibri"/>
                          <a:cs typeface="Times New Roman"/>
                        </a:rPr>
                        <a:t>преку</a:t>
                      </a:r>
                      <a:r>
                        <a:rPr lang="en-US" sz="1100" dirty="0">
                          <a:latin typeface="Calibri"/>
                          <a:ea typeface="Calibri"/>
                          <a:cs typeface="Times New Roman"/>
                        </a:rPr>
                        <a:t> </a:t>
                      </a:r>
                      <a:r>
                        <a:rPr lang="en-US" sz="1100" dirty="0" err="1">
                          <a:latin typeface="Calibri"/>
                          <a:ea typeface="Calibri"/>
                          <a:cs typeface="Times New Roman"/>
                        </a:rPr>
                        <a:t>Законот</a:t>
                      </a:r>
                      <a:r>
                        <a:rPr lang="en-US" sz="1100" dirty="0">
                          <a:latin typeface="Calibri"/>
                          <a:ea typeface="Calibri"/>
                          <a:cs typeface="Times New Roman"/>
                        </a:rPr>
                        <a:t> за </a:t>
                      </a:r>
                      <a:r>
                        <a:rPr lang="en-US" sz="1100" dirty="0" err="1">
                          <a:latin typeface="Calibri"/>
                          <a:ea typeface="Calibri"/>
                          <a:cs typeface="Times New Roman"/>
                        </a:rPr>
                        <a:t>донации</a:t>
                      </a:r>
                      <a:r>
                        <a:rPr lang="en-US" sz="1100" dirty="0">
                          <a:latin typeface="Calibri"/>
                          <a:ea typeface="Calibri"/>
                          <a:cs typeface="Times New Roman"/>
                        </a:rPr>
                        <a:t> и </a:t>
                      </a:r>
                      <a:r>
                        <a:rPr lang="en-US" sz="1100" dirty="0" err="1">
                          <a:latin typeface="Calibri"/>
                          <a:ea typeface="Calibri"/>
                          <a:cs typeface="Times New Roman"/>
                        </a:rPr>
                        <a:t>спонзорства</a:t>
                      </a:r>
                      <a:r>
                        <a:rPr lang="en-US" sz="1100" dirty="0">
                          <a:latin typeface="Calibri"/>
                          <a:ea typeface="Calibri"/>
                          <a:cs typeface="Times New Roman"/>
                        </a:rPr>
                        <a:t> </a:t>
                      </a:r>
                      <a:r>
                        <a:rPr lang="en-US" sz="1100" dirty="0" err="1">
                          <a:latin typeface="Calibri"/>
                          <a:ea typeface="Calibri"/>
                          <a:cs typeface="Times New Roman"/>
                        </a:rPr>
                        <a:t>во</a:t>
                      </a:r>
                      <a:r>
                        <a:rPr lang="en-US" sz="1100" dirty="0">
                          <a:latin typeface="Calibri"/>
                          <a:ea typeface="Calibri"/>
                          <a:cs typeface="Times New Roman"/>
                        </a:rPr>
                        <a:t> </a:t>
                      </a:r>
                      <a:r>
                        <a:rPr lang="en-US" sz="1100" dirty="0" err="1">
                          <a:latin typeface="Calibri"/>
                          <a:ea typeface="Calibri"/>
                          <a:cs typeface="Times New Roman"/>
                        </a:rPr>
                        <a:t>јавните</a:t>
                      </a:r>
                      <a:r>
                        <a:rPr lang="en-US" sz="1100" dirty="0">
                          <a:latin typeface="Calibri"/>
                          <a:ea typeface="Calibri"/>
                          <a:cs typeface="Times New Roman"/>
                        </a:rPr>
                        <a:t> </a:t>
                      </a:r>
                      <a:r>
                        <a:rPr lang="en-US" sz="1100" dirty="0" err="1">
                          <a:latin typeface="Calibri"/>
                          <a:ea typeface="Calibri"/>
                          <a:cs typeface="Times New Roman"/>
                        </a:rPr>
                        <a:t>дејности</a:t>
                      </a:r>
                      <a:r>
                        <a:rPr lang="en-US" sz="1100" dirty="0">
                          <a:latin typeface="Calibri"/>
                          <a:ea typeface="Calibri"/>
                          <a:cs typeface="Times New Roman"/>
                        </a:rPr>
                        <a:t> </a:t>
                      </a:r>
                      <a:r>
                        <a:rPr lang="en-US" sz="1100" dirty="0" err="1">
                          <a:latin typeface="Calibri"/>
                          <a:ea typeface="Calibri"/>
                          <a:cs typeface="Times New Roman"/>
                        </a:rPr>
                        <a:t>или</a:t>
                      </a:r>
                      <a:r>
                        <a:rPr lang="en-US" sz="1100" dirty="0">
                          <a:latin typeface="Calibri"/>
                          <a:ea typeface="Calibri"/>
                          <a:cs typeface="Times New Roman"/>
                        </a:rPr>
                        <a:t> </a:t>
                      </a:r>
                      <a:r>
                        <a:rPr lang="en-US" sz="1100" dirty="0" err="1">
                          <a:latin typeface="Calibri"/>
                          <a:ea typeface="Calibri"/>
                          <a:cs typeface="Times New Roman"/>
                        </a:rPr>
                        <a:t>преку</a:t>
                      </a:r>
                      <a:r>
                        <a:rPr lang="en-US" sz="1100" dirty="0">
                          <a:latin typeface="Calibri"/>
                          <a:ea typeface="Calibri"/>
                          <a:cs typeface="Times New Roman"/>
                        </a:rPr>
                        <a:t> </a:t>
                      </a:r>
                      <a:r>
                        <a:rPr lang="en-US" sz="1100" dirty="0" err="1">
                          <a:latin typeface="Calibri"/>
                          <a:ea typeface="Calibri"/>
                          <a:cs typeface="Times New Roman"/>
                        </a:rPr>
                        <a:t>воведување</a:t>
                      </a:r>
                      <a:r>
                        <a:rPr lang="en-US" sz="1100" dirty="0">
                          <a:latin typeface="Calibri"/>
                          <a:ea typeface="Calibri"/>
                          <a:cs typeface="Times New Roman"/>
                        </a:rPr>
                        <a:t> </a:t>
                      </a:r>
                      <a:r>
                        <a:rPr lang="en-US" sz="1100" dirty="0" err="1">
                          <a:latin typeface="Calibri"/>
                          <a:ea typeface="Calibri"/>
                          <a:cs typeface="Times New Roman"/>
                        </a:rPr>
                        <a:t>намалување</a:t>
                      </a:r>
                      <a:r>
                        <a:rPr lang="en-US" sz="1100" dirty="0">
                          <a:latin typeface="Calibri"/>
                          <a:ea typeface="Calibri"/>
                          <a:cs typeface="Times New Roman"/>
                        </a:rPr>
                        <a:t> </a:t>
                      </a:r>
                      <a:r>
                        <a:rPr lang="en-US" sz="1100" dirty="0" err="1">
                          <a:latin typeface="Calibri"/>
                          <a:ea typeface="Calibri"/>
                          <a:cs typeface="Times New Roman"/>
                        </a:rPr>
                        <a:t>на</a:t>
                      </a:r>
                      <a:r>
                        <a:rPr lang="en-US" sz="1100" dirty="0">
                          <a:latin typeface="Calibri"/>
                          <a:ea typeface="Calibri"/>
                          <a:cs typeface="Times New Roman"/>
                        </a:rPr>
                        <a:t> </a:t>
                      </a:r>
                      <a:r>
                        <a:rPr lang="en-US" sz="1100" dirty="0" err="1">
                          <a:latin typeface="Calibri"/>
                          <a:ea typeface="Calibri"/>
                          <a:cs typeface="Times New Roman"/>
                        </a:rPr>
                        <a:t>даночната</a:t>
                      </a:r>
                      <a:r>
                        <a:rPr lang="en-US" sz="1100" dirty="0">
                          <a:latin typeface="Calibri"/>
                          <a:ea typeface="Calibri"/>
                          <a:cs typeface="Times New Roman"/>
                        </a:rPr>
                        <a:t> </a:t>
                      </a:r>
                      <a:r>
                        <a:rPr lang="en-US" sz="1100" dirty="0" err="1">
                          <a:latin typeface="Calibri"/>
                          <a:ea typeface="Calibri"/>
                          <a:cs typeface="Times New Roman"/>
                        </a:rPr>
                        <a:t>стапка</a:t>
                      </a:r>
                      <a:r>
                        <a:rPr lang="en-US" sz="1100" dirty="0">
                          <a:latin typeface="Calibri"/>
                          <a:ea typeface="Calibri"/>
                          <a:cs typeface="Times New Roman"/>
                        </a:rPr>
                        <a:t> </a:t>
                      </a:r>
                      <a:r>
                        <a:rPr lang="en-US" sz="1100" dirty="0" err="1">
                          <a:latin typeface="Calibri"/>
                          <a:ea typeface="Calibri"/>
                          <a:cs typeface="Times New Roman"/>
                        </a:rPr>
                        <a:t>во</a:t>
                      </a:r>
                      <a:r>
                        <a:rPr lang="en-US" sz="1100" dirty="0">
                          <a:latin typeface="Calibri"/>
                          <a:ea typeface="Calibri"/>
                          <a:cs typeface="Times New Roman"/>
                        </a:rPr>
                        <a:t> </a:t>
                      </a:r>
                      <a:r>
                        <a:rPr lang="en-US" sz="1100" dirty="0" err="1">
                          <a:latin typeface="Calibri"/>
                          <a:ea typeface="Calibri"/>
                          <a:cs typeface="Times New Roman"/>
                        </a:rPr>
                        <a:t>сегашните</a:t>
                      </a:r>
                      <a:r>
                        <a:rPr lang="en-US" sz="1100" dirty="0">
                          <a:latin typeface="Calibri"/>
                          <a:ea typeface="Calibri"/>
                          <a:cs typeface="Times New Roman"/>
                        </a:rPr>
                        <a:t> </a:t>
                      </a:r>
                      <a:r>
                        <a:rPr lang="en-US" sz="1100" dirty="0" err="1">
                          <a:latin typeface="Calibri"/>
                          <a:ea typeface="Calibri"/>
                          <a:cs typeface="Times New Roman"/>
                        </a:rPr>
                        <a:t>даночни</a:t>
                      </a:r>
                      <a:r>
                        <a:rPr lang="en-US" sz="1100" dirty="0">
                          <a:latin typeface="Calibri"/>
                          <a:ea typeface="Calibri"/>
                          <a:cs typeface="Times New Roman"/>
                        </a:rPr>
                        <a:t> </a:t>
                      </a:r>
                      <a:r>
                        <a:rPr lang="en-US" sz="1100" dirty="0" err="1">
                          <a:latin typeface="Calibri"/>
                          <a:ea typeface="Calibri"/>
                          <a:cs typeface="Times New Roman"/>
                        </a:rPr>
                        <a:t>закони</a:t>
                      </a:r>
                      <a:r>
                        <a:rPr lang="en-US" sz="1100" dirty="0">
                          <a:latin typeface="Calibri"/>
                          <a:ea typeface="Calibri"/>
                          <a:cs typeface="Times New Roman"/>
                        </a:rPr>
                        <a:t>)</a:t>
                      </a:r>
                      <a:endParaRPr lang="mk-MK" sz="1100" dirty="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a:latin typeface="Calibri"/>
                          <a:ea typeface="Calibri"/>
                          <a:cs typeface="Times New Roman"/>
                        </a:rPr>
                        <a:t>Министерство за правда</a:t>
                      </a:r>
                      <a:endParaRPr lang="mk-MK" sz="110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dirty="0">
                          <a:latin typeface="Calibri"/>
                          <a:ea typeface="Calibri"/>
                          <a:cs typeface="Times New Roman"/>
                        </a:rPr>
                        <a:t>IV / </a:t>
                      </a:r>
                      <a:r>
                        <a:rPr lang="mk-MK" sz="1100" dirty="0">
                          <a:latin typeface="Calibri"/>
                          <a:ea typeface="Calibri"/>
                          <a:cs typeface="Times New Roman"/>
                        </a:rPr>
                        <a:t>2018</a:t>
                      </a: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943">
                <a:tc>
                  <a:txBody>
                    <a:bodyPr/>
                    <a:lstStyle/>
                    <a:p>
                      <a:pPr algn="l">
                        <a:lnSpc>
                          <a:spcPct val="115000"/>
                        </a:lnSpc>
                        <a:spcAft>
                          <a:spcPts val="0"/>
                        </a:spcAft>
                      </a:pPr>
                      <a:r>
                        <a:rPr lang="en-US" sz="1100">
                          <a:latin typeface="Calibri"/>
                          <a:ea typeface="Calibri"/>
                          <a:cs typeface="Times New Roman"/>
                        </a:rPr>
                        <a:t>31.2. Усвојување на измени на правната рамка врз основа на спроведените јавни консултации</a:t>
                      </a:r>
                      <a:endParaRPr lang="mk-MK" sz="110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a:latin typeface="Calibri"/>
                          <a:ea typeface="Calibri"/>
                          <a:cs typeface="Times New Roman"/>
                        </a:rPr>
                        <a:t>Министерство за правда</a:t>
                      </a:r>
                      <a:endParaRPr lang="mk-MK" sz="1100">
                        <a:latin typeface="Calibri"/>
                        <a:ea typeface="Calibri"/>
                        <a:cs typeface="Times New Roman"/>
                      </a:endParaRP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1100" dirty="0">
                          <a:latin typeface="Calibri"/>
                          <a:ea typeface="Calibri"/>
                          <a:cs typeface="Times New Roman"/>
                        </a:rPr>
                        <a:t>IV / </a:t>
                      </a:r>
                      <a:r>
                        <a:rPr lang="mk-MK" sz="1100" dirty="0">
                          <a:latin typeface="Calibri"/>
                          <a:ea typeface="Calibri"/>
                          <a:cs typeface="Times New Roman"/>
                        </a:rPr>
                        <a:t>2018</a:t>
                      </a:r>
                    </a:p>
                  </a:txBody>
                  <a:tcPr marL="61929" marR="619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26200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5467</TotalTime>
  <Words>1288</Words>
  <Application>Microsoft Office PowerPoint</Application>
  <PresentationFormat>On-screen Show (4:3)</PresentationFormat>
  <Paragraphs>140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UZUVRH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Lendic Kasalo</dc:creator>
  <cp:lastModifiedBy>suzana.nikodijevic</cp:lastModifiedBy>
  <cp:revision>229</cp:revision>
  <cp:lastPrinted>2016-11-17T09:36:39Z</cp:lastPrinted>
  <dcterms:created xsi:type="dcterms:W3CDTF">2014-01-30T10:45:20Z</dcterms:created>
  <dcterms:modified xsi:type="dcterms:W3CDTF">2018-11-01T11:29:16Z</dcterms:modified>
</cp:coreProperties>
</file>